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72" r:id="rId2"/>
    <p:sldId id="271" r:id="rId3"/>
    <p:sldId id="270" r:id="rId4"/>
    <p:sldId id="277" r:id="rId5"/>
    <p:sldId id="276" r:id="rId6"/>
    <p:sldId id="287" r:id="rId7"/>
    <p:sldId id="318" r:id="rId8"/>
    <p:sldId id="309" r:id="rId9"/>
    <p:sldId id="322" r:id="rId10"/>
    <p:sldId id="310" r:id="rId11"/>
    <p:sldId id="317" r:id="rId12"/>
    <p:sldId id="288" r:id="rId13"/>
    <p:sldId id="293" r:id="rId14"/>
    <p:sldId id="291" r:id="rId15"/>
    <p:sldId id="294" r:id="rId16"/>
    <p:sldId id="319" r:id="rId17"/>
    <p:sldId id="320" r:id="rId18"/>
    <p:sldId id="321" r:id="rId19"/>
    <p:sldId id="323" r:id="rId20"/>
    <p:sldId id="324"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EB97DA63-CB8B-425C-AC78-E16F29A58B86}">
          <p14:sldIdLst>
            <p14:sldId id="272"/>
            <p14:sldId id="271"/>
          </p14:sldIdLst>
        </p14:section>
        <p14:section name="Body (content) slides" id="{86D326B8-B1F4-470E-ACC7-B0917D5F3E13}">
          <p14:sldIdLst>
            <p14:sldId id="270"/>
            <p14:sldId id="277"/>
            <p14:sldId id="276"/>
            <p14:sldId id="287"/>
            <p14:sldId id="318"/>
            <p14:sldId id="309"/>
            <p14:sldId id="322"/>
            <p14:sldId id="310"/>
            <p14:sldId id="317"/>
            <p14:sldId id="288"/>
            <p14:sldId id="293"/>
            <p14:sldId id="291"/>
            <p14:sldId id="294"/>
          </p14:sldIdLst>
        </p14:section>
        <p14:section name="Section separator slides" id="{A88420AD-D63A-49B0-9EA2-8A913753E5CC}">
          <p14:sldIdLst/>
        </p14:section>
        <p14:section name="End of presentation slide" id="{FA6E58FB-4655-4ADA-838A-304575EC2E6B}">
          <p14:sldIdLst>
            <p14:sldId id="319"/>
            <p14:sldId id="320"/>
            <p14:sldId id="321"/>
            <p14:sldId id="323"/>
            <p14:sldId id="3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sein Shabaninejad" initials="HS" lastIdx="3" clrIdx="0">
    <p:extLst>
      <p:ext uri="{19B8F6BF-5375-455C-9EA6-DF929625EA0E}">
        <p15:presenceInfo xmlns:p15="http://schemas.microsoft.com/office/powerpoint/2012/main" userId="S-1-5-21-1417001333-839522115-1801674531-442773" providerId="AD"/>
      </p:ext>
    </p:extLst>
  </p:cmAuthor>
  <p:cmAuthor id="2" name="steve rice" initials="sr" lastIdx="2" clrIdx="1">
    <p:extLst>
      <p:ext uri="{19B8F6BF-5375-455C-9EA6-DF929625EA0E}">
        <p15:presenceInfo xmlns:p15="http://schemas.microsoft.com/office/powerpoint/2012/main" userId="0aad3c54294154df" providerId="Windows Live"/>
      </p:ext>
    </p:extLst>
  </p:cmAuthor>
  <p:cmAuthor id="3" name="Luke Vale" initials="LV" lastIdx="12" clrIdx="2">
    <p:extLst>
      <p:ext uri="{19B8F6BF-5375-455C-9EA6-DF929625EA0E}">
        <p15:presenceInfo xmlns:p15="http://schemas.microsoft.com/office/powerpoint/2012/main" userId="S-1-5-21-1417001333-839522115-1801674531-2172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4" autoAdjust="0"/>
    <p:restoredTop sz="70821" autoAdjust="0"/>
  </p:normalViewPr>
  <p:slideViewPr>
    <p:cSldViewPr snapToGrid="0" snapToObjects="1">
      <p:cViewPr varScale="1">
        <p:scale>
          <a:sx n="61" d="100"/>
          <a:sy n="61" d="100"/>
        </p:scale>
        <p:origin x="1755" y="42"/>
      </p:cViewPr>
      <p:guideLst>
        <p:guide orient="horz" pos="2160"/>
        <p:guide pos="2880"/>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0494C-DCB2-4DE5-939C-C38C0BDCA634}" type="datetimeFigureOut">
              <a:rPr lang="en-GB" smtClean="0"/>
              <a:t>12/09/2019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CFAFC-A060-4FB9-8B8F-B2D8938B004A}" type="slidenum">
              <a:rPr lang="en-GB" smtClean="0"/>
              <a:t>‹#›</a:t>
            </a:fld>
            <a:endParaRPr lang="en-GB"/>
          </a:p>
        </p:txBody>
      </p:sp>
    </p:spTree>
    <p:extLst>
      <p:ext uri="{BB962C8B-B14F-4D97-AF65-F5344CB8AC3E}">
        <p14:creationId xmlns:p14="http://schemas.microsoft.com/office/powerpoint/2010/main" val="906226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NIHR Newcastle In Vitro Diagnostics Co-operative (NIHR Newcastle MIC) </a:t>
            </a:r>
            <a:endParaRPr lang="en-GB" dirty="0" smtClean="0"/>
          </a:p>
          <a:p>
            <a:r>
              <a:rPr lang="en-GB" dirty="0" smtClean="0"/>
              <a:t>Collaboration</a:t>
            </a:r>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a:t>
            </a:fld>
            <a:endParaRPr lang="en-GB"/>
          </a:p>
        </p:txBody>
      </p:sp>
    </p:spTree>
    <p:extLst>
      <p:ext uri="{BB962C8B-B14F-4D97-AF65-F5344CB8AC3E}">
        <p14:creationId xmlns:p14="http://schemas.microsoft.com/office/powerpoint/2010/main" val="3272993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GB" dirty="0" smtClean="0"/>
              <a:t>In comparison with using test alone (0.93 sensitivity, 0.92 specificity), parallel approach provides lower level sensitivity threshold (0.72),  while sequential approach provides lower level specificity threshold (0.52)</a:t>
            </a:r>
          </a:p>
          <a:p>
            <a:pPr algn="just">
              <a:lnSpc>
                <a:spcPct val="150000"/>
              </a:lnSpc>
            </a:pPr>
            <a:endParaRPr lang="en-GB" dirty="0" smtClean="0"/>
          </a:p>
          <a:p>
            <a:pPr algn="just">
              <a:lnSpc>
                <a:spcPct val="150000"/>
              </a:lnSpc>
            </a:pPr>
            <a:endParaRPr lang="en-GB" dirty="0" smtClean="0"/>
          </a:p>
          <a:p>
            <a:pPr algn="just">
              <a:lnSpc>
                <a:spcPct val="150000"/>
              </a:lnSpc>
            </a:pPr>
            <a:endParaRPr lang="en-GB" dirty="0" smtClean="0"/>
          </a:p>
          <a:p>
            <a:pPr marL="0" marR="0" lvl="0" indent="0" algn="just" defTabSz="914400" rtl="0" eaLnBrk="1" fontAlgn="auto" latinLnBrk="0" hangingPunct="1">
              <a:lnSpc>
                <a:spcPct val="150000"/>
              </a:lnSpc>
              <a:spcBef>
                <a:spcPts val="0"/>
              </a:spcBef>
              <a:spcAft>
                <a:spcPts val="0"/>
              </a:spcAft>
              <a:buClrTx/>
              <a:buSzTx/>
              <a:buFontTx/>
              <a:buNone/>
              <a:tabLst/>
              <a:defRPr/>
            </a:pPr>
            <a:r>
              <a:rPr lang="en-GB" dirty="0" smtClean="0"/>
              <a:t>Using test alone in compare with using test with clinical opinion, there is a difference if parallel approach (the Specificity threshold is lower; 0.96 vs 0.92) and sequential (the sensitivity threshold is lower 0.95 vs 0.92) </a:t>
            </a:r>
          </a:p>
          <a:p>
            <a:pPr algn="just">
              <a:lnSpc>
                <a:spcPct val="150000"/>
              </a:lnSpc>
            </a:pPr>
            <a:endParaRPr lang="en-GB" dirty="0" smtClean="0"/>
          </a:p>
          <a:p>
            <a:pPr algn="just">
              <a:lnSpc>
                <a:spcPct val="150000"/>
              </a:lnSpc>
            </a:pPr>
            <a:r>
              <a:rPr lang="en-GB" dirty="0" smtClean="0"/>
              <a:t>If the application of the test is in </a:t>
            </a:r>
            <a:r>
              <a:rPr lang="en-GB" u="sng" dirty="0" smtClean="0"/>
              <a:t>parallel combination </a:t>
            </a:r>
            <a:r>
              <a:rPr lang="en-GB" dirty="0" smtClean="0"/>
              <a:t>with clinical judgement, the magnitude of the conditional dependence between clinical judgement and the test has a significant effect on the threshold sensitivity but not on the specificity</a:t>
            </a:r>
          </a:p>
          <a:p>
            <a:pPr algn="just">
              <a:lnSpc>
                <a:spcPct val="150000"/>
              </a:lnSpc>
            </a:pPr>
            <a:r>
              <a:rPr lang="en-GB" dirty="0" smtClean="0"/>
              <a:t>If the application of the test is in </a:t>
            </a:r>
            <a:r>
              <a:rPr lang="en-GB" u="sng" dirty="0" smtClean="0"/>
              <a:t>serial combination </a:t>
            </a:r>
            <a:r>
              <a:rPr lang="en-GB" dirty="0" smtClean="0"/>
              <a:t>with clinical judgement, the magnitude of the conditional dependence between clinical judgement and the test has a significant effect on the threshold specificity but not on the sensitivity</a:t>
            </a:r>
          </a:p>
          <a:p>
            <a:pPr algn="just">
              <a:lnSpc>
                <a:spcPct val="150000"/>
              </a:lnSpc>
            </a:pPr>
            <a:endParaRPr lang="en-GB" u="sng" dirty="0" smtClean="0"/>
          </a:p>
          <a:p>
            <a:pPr algn="just">
              <a:lnSpc>
                <a:spcPct val="150000"/>
              </a:lnSpc>
            </a:pPr>
            <a:endParaRPr lang="en-GB" u="sng" dirty="0" smtClean="0"/>
          </a:p>
          <a:p>
            <a:pPr algn="just">
              <a:lnSpc>
                <a:spcPct val="150000"/>
              </a:lnSpc>
            </a:pPr>
            <a:r>
              <a:rPr lang="en-GB" u="sng" dirty="0" smtClean="0"/>
              <a:t>Positive dependence reduce the sensitivity of parallel test interpretation.</a:t>
            </a:r>
            <a:r>
              <a:rPr lang="en-GB" dirty="0" smtClean="0"/>
              <a:t> As table shows, with correlation we need a higher level of threshold for the test sensitivity to be cost saving in combined tests sensitivity parallel interpretation</a:t>
            </a:r>
          </a:p>
          <a:p>
            <a:pPr algn="just">
              <a:lnSpc>
                <a:spcPct val="150000"/>
              </a:lnSpc>
            </a:pPr>
            <a:r>
              <a:rPr lang="en-GB" u="sng" dirty="0" smtClean="0"/>
              <a:t>Positive dependence in test specificity reduces the specificity of serial interpretation.</a:t>
            </a:r>
            <a:r>
              <a:rPr lang="en-GB" dirty="0" smtClean="0"/>
              <a:t> (As table shows, with correlation we need a higher level of threshold for the test specificity to be cost saving in combined tests specificity sequential interpretation.</a:t>
            </a:r>
            <a:r>
              <a:rPr lang="en-GB" dirty="0" smtClean="0">
                <a:solidFill>
                  <a:schemeClr val="tx1"/>
                </a:solidFill>
              </a:rPr>
              <a:t> </a:t>
            </a:r>
            <a:endParaRPr lang="en-GB" dirty="0" smtClean="0"/>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13</a:t>
            </a:fld>
            <a:endParaRPr lang="en-GB"/>
          </a:p>
        </p:txBody>
      </p:sp>
    </p:spTree>
    <p:extLst>
      <p:ext uri="{BB962C8B-B14F-4D97-AF65-F5344CB8AC3E}">
        <p14:creationId xmlns:p14="http://schemas.microsoft.com/office/powerpoint/2010/main" val="251107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GB" dirty="0" smtClean="0"/>
          </a:p>
          <a:p>
            <a:pPr algn="just">
              <a:lnSpc>
                <a:spcPct val="160000"/>
              </a:lnSpc>
            </a:pPr>
            <a:r>
              <a:rPr lang="en-GB" u="sng" dirty="0" smtClean="0">
                <a:solidFill>
                  <a:srgbClr val="FF0000"/>
                </a:solidFill>
              </a:rPr>
              <a:t>Expert opinion uncertainty makes a 0.9 combined test sensitivity and specificity </a:t>
            </a:r>
            <a:r>
              <a:rPr lang="en-GB" dirty="0" smtClean="0">
                <a:solidFill>
                  <a:srgbClr val="FF0000"/>
                </a:solidFill>
              </a:rPr>
              <a:t>to be cost saving</a:t>
            </a:r>
          </a:p>
          <a:p>
            <a:pPr algn="just">
              <a:lnSpc>
                <a:spcPct val="160000"/>
              </a:lnSpc>
            </a:pPr>
            <a:r>
              <a:rPr lang="en-GB" dirty="0" smtClean="0"/>
              <a:t>It is far less likely that this would be possible for a </a:t>
            </a:r>
            <a:r>
              <a:rPr lang="en-GB" u="sng" dirty="0" smtClean="0"/>
              <a:t>target of 0.8 test sensitivity and specificity </a:t>
            </a:r>
            <a:r>
              <a:rPr lang="en-GB" dirty="0" smtClean="0"/>
              <a:t>to be cost saving</a:t>
            </a:r>
          </a:p>
          <a:p>
            <a:pPr algn="just">
              <a:lnSpc>
                <a:spcPct val="150000"/>
              </a:lnSpc>
            </a:pPr>
            <a:endParaRPr lang="en-GB" dirty="0" smtClean="0"/>
          </a:p>
          <a:p>
            <a:pPr algn="just">
              <a:lnSpc>
                <a:spcPct val="150000"/>
              </a:lnSpc>
            </a:pPr>
            <a:r>
              <a:rPr lang="en-GB" dirty="0" smtClean="0"/>
              <a:t>Given the relatively </a:t>
            </a:r>
            <a:r>
              <a:rPr lang="en-GB" u="sng" dirty="0" smtClean="0"/>
              <a:t>low expected cost savings associated with improved sensitivity and specificity, </a:t>
            </a:r>
            <a:r>
              <a:rPr lang="en-GB" dirty="0" smtClean="0"/>
              <a:t>any time savings associated with the use of the test in the admission/discharge decision process will have a significant effect. </a:t>
            </a:r>
          </a:p>
          <a:p>
            <a:pPr algn="just">
              <a:lnSpc>
                <a:spcPct val="150000"/>
              </a:lnSpc>
            </a:pPr>
            <a:r>
              <a:rPr lang="en-GB" dirty="0" smtClean="0"/>
              <a:t>However, </a:t>
            </a:r>
            <a:r>
              <a:rPr lang="en-GB" u="sng" dirty="0" smtClean="0"/>
              <a:t>there is no evidence on time savings</a:t>
            </a:r>
            <a:r>
              <a:rPr lang="en-GB" dirty="0" smtClean="0"/>
              <a:t>. A lower prior probability of admission also makes specificity relatively more important than sensitivity, which changes the required values. </a:t>
            </a:r>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14</a:t>
            </a:fld>
            <a:endParaRPr lang="en-GB"/>
          </a:p>
        </p:txBody>
      </p:sp>
    </p:spTree>
    <p:extLst>
      <p:ext uri="{BB962C8B-B14F-4D97-AF65-F5344CB8AC3E}">
        <p14:creationId xmlns:p14="http://schemas.microsoft.com/office/powerpoint/2010/main" val="3864343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dirty="0"/>
              <a:t>For the patients who are at low risk of sepsis (Low risk SOS- let’s consider this as the “true” condition of the patient), there are two options. </a:t>
            </a:r>
          </a:p>
          <a:p>
            <a:pPr algn="just">
              <a:lnSpc>
                <a:spcPct val="150000"/>
              </a:lnSpc>
            </a:pPr>
            <a:r>
              <a:rPr lang="en-GB" dirty="0"/>
              <a:t>They can be correctly classified by the test (Mologic pathway) or by the clinician (current pathway); in this case they are considered True Negatives (TN) and are discharged home from the A&amp;E. </a:t>
            </a:r>
          </a:p>
          <a:p>
            <a:pPr algn="just">
              <a:lnSpc>
                <a:spcPct val="150000"/>
              </a:lnSpc>
            </a:pPr>
            <a:r>
              <a:rPr lang="en-GB" dirty="0"/>
              <a:t>Otherwise they are False Positives (FP) that implies that they were incorrectly classified as “high risk SOS”. In this case they are admitted to the ward and discharged home within 24 hours (model assumption).   </a:t>
            </a:r>
          </a:p>
          <a:p>
            <a:endParaRPr lang="en-GB" dirty="0"/>
          </a:p>
          <a:p>
            <a:endParaRPr lang="en-GB" dirty="0"/>
          </a:p>
          <a:p>
            <a:endParaRPr lang="en-GB" dirty="0"/>
          </a:p>
          <a:p>
            <a:endParaRPr lang="en-GB" dirty="0"/>
          </a:p>
          <a:p>
            <a:endParaRPr lang="en-GB" dirty="0"/>
          </a:p>
          <a:p>
            <a:pPr algn="just">
              <a:lnSpc>
                <a:spcPct val="160000"/>
              </a:lnSpc>
            </a:pPr>
            <a:r>
              <a:rPr lang="en-GB" dirty="0"/>
              <a:t>If the patient instead is considered at high risk of sepsis, they can be admitted (True positives, TP) or discharged home (False Negatives, FN). </a:t>
            </a:r>
          </a:p>
          <a:p>
            <a:pPr algn="just">
              <a:lnSpc>
                <a:spcPct val="160000"/>
              </a:lnSpc>
            </a:pPr>
            <a:r>
              <a:rPr lang="en-GB" dirty="0"/>
              <a:t>In the latter case they re-present to the hospital within 5 days and are admitted (model assumption). </a:t>
            </a:r>
          </a:p>
          <a:p>
            <a:pPr algn="just">
              <a:lnSpc>
                <a:spcPct val="160000"/>
              </a:lnSpc>
            </a:pPr>
            <a:r>
              <a:rPr lang="en-GB" dirty="0"/>
              <a:t>They then follow the same path as the TPs. </a:t>
            </a:r>
          </a:p>
          <a:p>
            <a:pPr algn="just">
              <a:lnSpc>
                <a:spcPct val="160000"/>
              </a:lnSpc>
            </a:pPr>
            <a:r>
              <a:rPr lang="en-GB" dirty="0"/>
              <a:t>If a patient is considered at high risk for SOS, they can be admitted to ICU or die in the ward or being discharged home. </a:t>
            </a:r>
          </a:p>
          <a:p>
            <a:pPr algn="just">
              <a:lnSpc>
                <a:spcPct val="160000"/>
              </a:lnSpc>
            </a:pPr>
            <a:r>
              <a:rPr lang="en-GB" dirty="0"/>
              <a:t>Each discharge home after admission can be successful (no return to the hospital within a month) or unsuccessful (readmission within a month was needed). If they were admitted to the ICU they can die in ICU or being discharged home.</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16</a:t>
            </a:fld>
            <a:endParaRPr lang="en-GB"/>
          </a:p>
        </p:txBody>
      </p:sp>
    </p:spTree>
    <p:extLst>
      <p:ext uri="{BB962C8B-B14F-4D97-AF65-F5344CB8AC3E}">
        <p14:creationId xmlns:p14="http://schemas.microsoft.com/office/powerpoint/2010/main" val="349500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dirty="0"/>
              <a:t>For the patients who are at low risk of sepsis (Low risk SOS- let’s consider this as the “true” condition of the patient), there are two options. </a:t>
            </a:r>
          </a:p>
          <a:p>
            <a:pPr algn="just">
              <a:lnSpc>
                <a:spcPct val="150000"/>
              </a:lnSpc>
            </a:pPr>
            <a:r>
              <a:rPr lang="en-GB" dirty="0"/>
              <a:t>They can be correctly classified by the test (Mologic pathway) or by the clinician (current pathway); in this case they are considered True Negatives (TN) and are discharged home from the A&amp;E. </a:t>
            </a:r>
          </a:p>
          <a:p>
            <a:pPr algn="just">
              <a:lnSpc>
                <a:spcPct val="150000"/>
              </a:lnSpc>
            </a:pPr>
            <a:r>
              <a:rPr lang="en-GB" dirty="0"/>
              <a:t>Otherwise they are False Positives (FP) that implies that they were incorrectly classified as “high risk SOS”. In this case they are admitted to the ward and discharged home within 24 hours (model assumption).   </a:t>
            </a:r>
          </a:p>
          <a:p>
            <a:endParaRPr lang="en-GB" dirty="0"/>
          </a:p>
          <a:p>
            <a:endParaRPr lang="en-GB" dirty="0"/>
          </a:p>
          <a:p>
            <a:endParaRPr lang="en-GB" dirty="0"/>
          </a:p>
          <a:p>
            <a:endParaRPr lang="en-GB" dirty="0"/>
          </a:p>
          <a:p>
            <a:endParaRPr lang="en-GB" dirty="0"/>
          </a:p>
          <a:p>
            <a:pPr algn="just">
              <a:lnSpc>
                <a:spcPct val="160000"/>
              </a:lnSpc>
            </a:pPr>
            <a:r>
              <a:rPr lang="en-GB" dirty="0"/>
              <a:t>If the patient instead is considered at high risk of sepsis, they can be admitted (True positives, TP) or discharged home (False Negatives, FN). </a:t>
            </a:r>
          </a:p>
          <a:p>
            <a:pPr algn="just">
              <a:lnSpc>
                <a:spcPct val="160000"/>
              </a:lnSpc>
            </a:pPr>
            <a:r>
              <a:rPr lang="en-GB" dirty="0"/>
              <a:t>In the latter case they re-present to the hospital within 5 days and are admitted (model assumption). </a:t>
            </a:r>
          </a:p>
          <a:p>
            <a:pPr algn="just">
              <a:lnSpc>
                <a:spcPct val="160000"/>
              </a:lnSpc>
            </a:pPr>
            <a:r>
              <a:rPr lang="en-GB" dirty="0"/>
              <a:t>They then follow the same path as the TPs. </a:t>
            </a:r>
          </a:p>
          <a:p>
            <a:pPr algn="just">
              <a:lnSpc>
                <a:spcPct val="160000"/>
              </a:lnSpc>
            </a:pPr>
            <a:r>
              <a:rPr lang="en-GB" dirty="0"/>
              <a:t>If a patient is considered at high risk for SOS, they can be admitted to ICU or die in the ward or being discharged home. </a:t>
            </a:r>
          </a:p>
          <a:p>
            <a:pPr algn="just">
              <a:lnSpc>
                <a:spcPct val="160000"/>
              </a:lnSpc>
            </a:pPr>
            <a:r>
              <a:rPr lang="en-GB" dirty="0"/>
              <a:t>Each discharge home after admission can be successful (no return to the hospital within a month) or unsuccessful (readmission within a month was needed). If they were admitted to the ICU they can die in ICU or being discharged home.</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17</a:t>
            </a:fld>
            <a:endParaRPr lang="en-GB"/>
          </a:p>
        </p:txBody>
      </p:sp>
    </p:spTree>
    <p:extLst>
      <p:ext uri="{BB962C8B-B14F-4D97-AF65-F5344CB8AC3E}">
        <p14:creationId xmlns:p14="http://schemas.microsoft.com/office/powerpoint/2010/main" val="241432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dirty="0"/>
              <a:t>For the patients who are at low risk of sepsis (Low risk SOS- let’s consider this as the “true” condition of the patient), there are two options. </a:t>
            </a:r>
          </a:p>
          <a:p>
            <a:pPr algn="just">
              <a:lnSpc>
                <a:spcPct val="150000"/>
              </a:lnSpc>
            </a:pPr>
            <a:r>
              <a:rPr lang="en-GB" dirty="0"/>
              <a:t>They can be correctly classified by the test (Mologic pathway) or by the clinician (current pathway); in this case they are considered True Negatives (TN) and are discharged home from the A&amp;E. </a:t>
            </a:r>
          </a:p>
          <a:p>
            <a:pPr algn="just">
              <a:lnSpc>
                <a:spcPct val="150000"/>
              </a:lnSpc>
            </a:pPr>
            <a:r>
              <a:rPr lang="en-GB" dirty="0"/>
              <a:t>Otherwise they are False Positives (FP) that implies that they were incorrectly classified as “high risk SOS”. In this case they are admitted to the ward and discharged home within 24 hours (model assumption).   </a:t>
            </a:r>
          </a:p>
          <a:p>
            <a:endParaRPr lang="en-GB" dirty="0"/>
          </a:p>
          <a:p>
            <a:endParaRPr lang="en-GB" dirty="0"/>
          </a:p>
          <a:p>
            <a:endParaRPr lang="en-GB" dirty="0"/>
          </a:p>
          <a:p>
            <a:endParaRPr lang="en-GB" dirty="0"/>
          </a:p>
          <a:p>
            <a:endParaRPr lang="en-GB" dirty="0"/>
          </a:p>
          <a:p>
            <a:pPr algn="just">
              <a:lnSpc>
                <a:spcPct val="160000"/>
              </a:lnSpc>
            </a:pPr>
            <a:r>
              <a:rPr lang="en-GB" dirty="0"/>
              <a:t>If the patient instead is considered at high risk of sepsis, they can be admitted (True positives, TP) or discharged home (False Negatives, FN). </a:t>
            </a:r>
          </a:p>
          <a:p>
            <a:pPr algn="just">
              <a:lnSpc>
                <a:spcPct val="160000"/>
              </a:lnSpc>
            </a:pPr>
            <a:r>
              <a:rPr lang="en-GB" dirty="0"/>
              <a:t>In the latter case they re-present to the hospital within 5 days and are admitted (model assumption). </a:t>
            </a:r>
          </a:p>
          <a:p>
            <a:pPr algn="just">
              <a:lnSpc>
                <a:spcPct val="160000"/>
              </a:lnSpc>
            </a:pPr>
            <a:r>
              <a:rPr lang="en-GB" dirty="0"/>
              <a:t>They then follow the same path as the TPs. </a:t>
            </a:r>
          </a:p>
          <a:p>
            <a:pPr algn="just">
              <a:lnSpc>
                <a:spcPct val="160000"/>
              </a:lnSpc>
            </a:pPr>
            <a:r>
              <a:rPr lang="en-GB" dirty="0"/>
              <a:t>If a patient is considered at high risk for SOS, they can be admitted to ICU or die in the ward or being discharged home. </a:t>
            </a:r>
          </a:p>
          <a:p>
            <a:pPr algn="just">
              <a:lnSpc>
                <a:spcPct val="160000"/>
              </a:lnSpc>
            </a:pPr>
            <a:r>
              <a:rPr lang="en-GB" dirty="0"/>
              <a:t>Each discharge home after admission can be successful (no return to the hospital within a month) or unsuccessful (readmission within a month was needed). If they were admitted to the ICU they can die in ICU or being discharged home.</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18</a:t>
            </a:fld>
            <a:endParaRPr lang="en-GB"/>
          </a:p>
        </p:txBody>
      </p:sp>
    </p:spTree>
    <p:extLst>
      <p:ext uri="{BB962C8B-B14F-4D97-AF65-F5344CB8AC3E}">
        <p14:creationId xmlns:p14="http://schemas.microsoft.com/office/powerpoint/2010/main" val="176488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20</a:t>
            </a:fld>
            <a:endParaRPr lang="en-GB"/>
          </a:p>
        </p:txBody>
      </p:sp>
    </p:spTree>
    <p:extLst>
      <p:ext uri="{BB962C8B-B14F-4D97-AF65-F5344CB8AC3E}">
        <p14:creationId xmlns:p14="http://schemas.microsoft.com/office/powerpoint/2010/main" val="245838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GB" sz="1200" b="1" kern="1200" dirty="0">
                <a:solidFill>
                  <a:schemeClr val="tx1"/>
                </a:solidFill>
                <a:effectLst/>
                <a:latin typeface="+mn-lt"/>
                <a:ea typeface="+mn-ea"/>
                <a:cs typeface="+mn-cs"/>
              </a:rPr>
              <a:t>Sepsis definition:</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Sepsis, a complex syndrome induced by infection, continues to pose a challenge for clinicians (1).  In spite of decades of research and efforts to improve treatment of the condition, sepsis still has a published mortality rate of 40% (2).  The condition additionally places an enormous financial burden on public health with annual direct costs of £830M and a further £6.9B spent on litigation and productivity expenses (3). Furthermore, with a growing incidence of sepsis cases per year, these figures are only likely to increase in the coming years.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rgbClr val="FF0000"/>
                </a:solidFill>
                <a:effectLst/>
                <a:latin typeface="+mn-lt"/>
                <a:ea typeface="+mn-ea"/>
                <a:cs typeface="+mn-cs"/>
              </a:rPr>
              <a:t>sepsis is not a discrete binary diagnosis but rather a continuum whose gradations are often unclear</a:t>
            </a:r>
          </a:p>
          <a:p>
            <a:endParaRPr lang="en-GB" sz="1200" kern="1200" dirty="0">
              <a:solidFill>
                <a:srgbClr val="FF0000"/>
              </a:solidFill>
              <a:effectLst/>
              <a:latin typeface="+mn-lt"/>
              <a:ea typeface="+mn-ea"/>
              <a:cs typeface="+mn-cs"/>
            </a:endParaRPr>
          </a:p>
          <a:p>
            <a:r>
              <a:rPr lang="en-GB" sz="1200" kern="1200" dirty="0">
                <a:solidFill>
                  <a:srgbClr val="FF0000"/>
                </a:solidFill>
                <a:effectLst/>
                <a:latin typeface="+mn-lt"/>
                <a:ea typeface="+mn-ea"/>
                <a:cs typeface="+mn-cs"/>
              </a:rPr>
              <a:t>SOFA (</a:t>
            </a:r>
            <a:r>
              <a:rPr lang="en-GB" sz="1200" kern="1200" dirty="0">
                <a:solidFill>
                  <a:schemeClr val="tx1"/>
                </a:solidFill>
                <a:effectLst/>
                <a:latin typeface="+mn-lt"/>
                <a:ea typeface="+mn-ea"/>
                <a:cs typeface="+mn-cs"/>
              </a:rPr>
              <a:t>Sepsis-related Organ Failure Assessment</a:t>
            </a:r>
            <a:r>
              <a:rPr lang="en-GB" sz="1200" kern="1200" dirty="0">
                <a:solidFill>
                  <a:srgbClr val="FF0000"/>
                </a:solidFill>
                <a:effectLst/>
                <a:latin typeface="+mn-lt"/>
                <a:ea typeface="+mn-ea"/>
                <a:cs typeface="+mn-cs"/>
              </a:rPr>
              <a:t>)</a:t>
            </a:r>
          </a:p>
          <a:p>
            <a:endParaRPr lang="en-GB" dirty="0"/>
          </a:p>
          <a:p>
            <a:r>
              <a:rPr lang="en-GB" sz="1200" kern="1200" dirty="0">
                <a:solidFill>
                  <a:schemeClr val="tx1"/>
                </a:solidFill>
                <a:effectLst/>
                <a:latin typeface="+mn-lt"/>
                <a:ea typeface="+mn-ea"/>
                <a:cs typeface="+mn-cs"/>
              </a:rPr>
              <a:t>systemic inflammatory response syndrome (SIRS)</a:t>
            </a:r>
          </a:p>
          <a:p>
            <a:r>
              <a:rPr lang="en-GB" sz="1200" kern="1200" dirty="0">
                <a:solidFill>
                  <a:schemeClr val="tx1"/>
                </a:solidFill>
                <a:effectLst/>
                <a:latin typeface="+mn-lt"/>
                <a:ea typeface="+mn-ea"/>
                <a:cs typeface="+mn-cs"/>
              </a:rPr>
              <a:t>National Early Warning Score (NEWS)</a:t>
            </a:r>
          </a:p>
          <a:p>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NEWS includes the assessment of 7 parameters whereas the </a:t>
            </a:r>
            <a:r>
              <a:rPr lang="en-GB" sz="1200" u="sng" kern="1200" dirty="0" err="1">
                <a:solidFill>
                  <a:schemeClr val="tx1"/>
                </a:solidFill>
                <a:effectLst/>
                <a:latin typeface="+mn-lt"/>
                <a:ea typeface="+mn-ea"/>
                <a:cs typeface="+mn-cs"/>
              </a:rPr>
              <a:t>qSOFA</a:t>
            </a:r>
            <a:r>
              <a:rPr lang="en-GB" sz="1200" u="sng" kern="1200" dirty="0">
                <a:solidFill>
                  <a:schemeClr val="tx1"/>
                </a:solidFill>
                <a:effectLst/>
                <a:latin typeface="+mn-lt"/>
                <a:ea typeface="+mn-ea"/>
                <a:cs typeface="+mn-cs"/>
              </a:rPr>
              <a:t> only 3 of the NEWS parameters</a:t>
            </a:r>
          </a:p>
          <a:p>
            <a:endParaRPr lang="en-GB" sz="1200" u="sng"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(NICE) guidelines NG51 </a:t>
            </a:r>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2</a:t>
            </a:fld>
            <a:endParaRPr lang="en-GB"/>
          </a:p>
        </p:txBody>
      </p:sp>
    </p:spTree>
    <p:extLst>
      <p:ext uri="{BB962C8B-B14F-4D97-AF65-F5344CB8AC3E}">
        <p14:creationId xmlns:p14="http://schemas.microsoft.com/office/powerpoint/2010/main" val="1191192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Identify the variables that most influence these combinations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 </a:t>
            </a:r>
            <a:r>
              <a:rPr lang="en-GB" dirty="0"/>
              <a:t>early economic model was developed for different applications of a test for sepsis to inform hospital admission for patients presenting in an A&amp;E or MAU setting with suspected sepsis (NEWS&lt;5).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main difference between an early and a full economic evaluation is that the uncertainties are very large in this condition of lack of data.</a:t>
            </a:r>
          </a:p>
          <a:p>
            <a:r>
              <a:rPr lang="en-GB" sz="1200" kern="1200" dirty="0">
                <a:solidFill>
                  <a:schemeClr val="tx1"/>
                </a:solidFill>
                <a:effectLst/>
                <a:latin typeface="+mn-lt"/>
                <a:ea typeface="+mn-ea"/>
                <a:cs typeface="+mn-cs"/>
              </a:rPr>
              <a:t> Very importantly, also the aims of these type of evaluations are different. In the full cost-effectiveness evaluations in a Health Technology Assessment (HTA), for example, the main aim is understanding how likely is that the introduction of a new test/intervention in the current pathway will be cost-effective. The objective of these evaluations are indeed to give indications on adoption to the decision makers and budget holders. The aims of early economic evaluations, instead, is to inform the next phase of the evaluation of the test and, potentially, the technology development (for example giving indications about the price point of the test and the minimum required sensitivity and specificity of the test to be useful/cost-saving).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Since the test has not been fully developed yet, data on its performance and utility are not available, so it is not possible to perform a full economic evaluation. </a:t>
            </a:r>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3</a:t>
            </a:fld>
            <a:endParaRPr lang="en-GB"/>
          </a:p>
        </p:txBody>
      </p:sp>
    </p:spTree>
    <p:extLst>
      <p:ext uri="{BB962C8B-B14F-4D97-AF65-F5344CB8AC3E}">
        <p14:creationId xmlns:p14="http://schemas.microsoft.com/office/powerpoint/2010/main" val="155682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structure of the model was based on the care pathway diagram. The structure is composed of two main branches: the current pathway and the pathway where the new test was introduced (we will refer to this as the Mologic pathway). The two pathways are identical in structure but the proportions of patients in each branch are different.</a:t>
            </a:r>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4</a:t>
            </a:fld>
            <a:endParaRPr lang="en-GB"/>
          </a:p>
        </p:txBody>
      </p:sp>
    </p:spTree>
    <p:extLst>
      <p:ext uri="{BB962C8B-B14F-4D97-AF65-F5344CB8AC3E}">
        <p14:creationId xmlns:p14="http://schemas.microsoft.com/office/powerpoint/2010/main" val="247618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Test roles: there are these different roles. The test could potentially be used in different roles. Bu the project </a:t>
            </a:r>
            <a:r>
              <a:rPr lang="en-GB" sz="1200" kern="1200" dirty="0" smtClean="0">
                <a:solidFill>
                  <a:schemeClr val="tx1"/>
                </a:solidFill>
                <a:effectLst/>
                <a:latin typeface="+mn-lt"/>
                <a:ea typeface="+mn-ea"/>
                <a:cs typeface="+mn-cs"/>
              </a:rPr>
              <a:t>team, </a:t>
            </a:r>
            <a:r>
              <a:rPr lang="en-GB" sz="1200" kern="1200" dirty="0" smtClean="0">
                <a:solidFill>
                  <a:schemeClr val="tx1"/>
                </a:solidFill>
                <a:effectLst/>
                <a:latin typeface="+mn-lt"/>
                <a:ea typeface="+mn-ea"/>
                <a:cs typeface="+mn-cs"/>
              </a:rPr>
              <a:t>clinical expert opinion identify the rule in prognostic role as one of the more likely cost effective role of the test in terms of informing admission to hospital. </a:t>
            </a:r>
          </a:p>
          <a:p>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The </a:t>
            </a:r>
            <a:r>
              <a:rPr lang="en-GB" sz="1200" b="1" kern="1200" dirty="0">
                <a:solidFill>
                  <a:schemeClr val="tx1"/>
                </a:solidFill>
                <a:effectLst/>
                <a:latin typeface="+mn-lt"/>
                <a:ea typeface="+mn-ea"/>
                <a:cs typeface="+mn-cs"/>
              </a:rPr>
              <a:t>second role of the test : </a:t>
            </a:r>
            <a:r>
              <a:rPr lang="en-GB" sz="1200" kern="1200" dirty="0">
                <a:solidFill>
                  <a:schemeClr val="tx1"/>
                </a:solidFill>
                <a:effectLst/>
                <a:latin typeface="+mn-lt"/>
                <a:ea typeface="+mn-ea"/>
                <a:cs typeface="+mn-cs"/>
              </a:rPr>
              <a:t>the majority of clinicians are unlikely to stop antibiotics, especially when the patient is very severe and there are no other options for treatment. In addition there is also an economic argument against this use of the test: all patients are on antibiotics as soon as there is a suspicious of sepsis (if the guidelines are followed). This implies that all patients in the current pathway are treated. If a new test was introduced to stop treatment, considering </a:t>
            </a:r>
            <a:r>
              <a:rPr lang="en-GB" sz="1200" u="sng" kern="1200" dirty="0">
                <a:solidFill>
                  <a:schemeClr val="tx1"/>
                </a:solidFill>
                <a:effectLst/>
                <a:latin typeface="+mn-lt"/>
                <a:ea typeface="+mn-ea"/>
                <a:cs typeface="+mn-cs"/>
              </a:rPr>
              <a:t>that no test is perfect</a:t>
            </a:r>
            <a:r>
              <a:rPr lang="en-GB" sz="1200" kern="1200" dirty="0">
                <a:solidFill>
                  <a:schemeClr val="tx1"/>
                </a:solidFill>
                <a:effectLst/>
                <a:latin typeface="+mn-lt"/>
                <a:ea typeface="+mn-ea"/>
                <a:cs typeface="+mn-cs"/>
              </a:rPr>
              <a:t>, some patients who needed antibiotics would experience the negative consequences of an early interruption of treatment. This is likely to have a significant (negative) impact on patient health and costs to the hospital. It is unlikely that these costs could be balanced by the cost of antibiotics (that is the only additional cost in the current pathway arm of the decision tree) since antibiotics are cheap.</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 third option:</a:t>
            </a:r>
            <a:r>
              <a:rPr lang="en-GB" sz="1200" b="1" kern="1200" baseline="0" dirty="0">
                <a:solidFill>
                  <a:schemeClr val="tx1"/>
                </a:solidFill>
                <a:effectLst/>
                <a:latin typeface="+mn-lt"/>
                <a:ea typeface="+mn-ea"/>
                <a:cs typeface="+mn-cs"/>
              </a:rPr>
              <a:t> </a:t>
            </a:r>
            <a:r>
              <a:rPr lang="en-GB" sz="1200" kern="1200" baseline="0" dirty="0">
                <a:solidFill>
                  <a:schemeClr val="tx1"/>
                </a:solidFill>
                <a:effectLst/>
                <a:latin typeface="+mn-lt"/>
                <a:ea typeface="+mn-ea"/>
                <a:cs typeface="+mn-cs"/>
              </a:rPr>
              <a:t>I</a:t>
            </a:r>
            <a:r>
              <a:rPr lang="en-GB" sz="1200" kern="1200" dirty="0">
                <a:solidFill>
                  <a:schemeClr val="tx1"/>
                </a:solidFill>
                <a:effectLst/>
                <a:latin typeface="+mn-lt"/>
                <a:ea typeface="+mn-ea"/>
                <a:cs typeface="+mn-cs"/>
              </a:rPr>
              <a:t>t would be very unlikely that a decision for ICU admission could be influenced by a test result. They usually decide on the basis of the </a:t>
            </a:r>
            <a:r>
              <a:rPr lang="en-GB" sz="1200" u="sng" kern="1200" dirty="0">
                <a:solidFill>
                  <a:schemeClr val="tx1"/>
                </a:solidFill>
                <a:effectLst/>
                <a:latin typeface="+mn-lt"/>
                <a:ea typeface="+mn-ea"/>
                <a:cs typeface="+mn-cs"/>
              </a:rPr>
              <a:t>patient’s conditions, </a:t>
            </a:r>
            <a:r>
              <a:rPr lang="en-GB" sz="1200" kern="1200" dirty="0">
                <a:solidFill>
                  <a:schemeClr val="tx1"/>
                </a:solidFill>
                <a:effectLst/>
                <a:latin typeface="+mn-lt"/>
                <a:ea typeface="+mn-ea"/>
                <a:cs typeface="+mn-cs"/>
              </a:rPr>
              <a:t>rate of deterioration, patient’s characteristics. They would never leave a patient out of the ICU if they believed that they needed critical care. Even if the ICU was full, they would use the theatres or send the patient to another hospital, but usually there is no need for these drastic decisions. We concluded that the test would not be useful in this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 forth role :</a:t>
            </a:r>
            <a:r>
              <a:rPr lang="en-GB" sz="1200" b="1"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We excluded this role because by the guidelines all patients with a suspicious of sepsis should have antibiotics straight away, so a test in this context won’t be very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The first option:</a:t>
            </a:r>
            <a:r>
              <a:rPr lang="en-GB" sz="1200" b="1" kern="1200" baseline="0" dirty="0">
                <a:solidFill>
                  <a:schemeClr val="tx1"/>
                </a:solidFill>
                <a:effectLst/>
                <a:latin typeface="+mn-lt"/>
                <a:ea typeface="+mn-ea"/>
                <a:cs typeface="+mn-cs"/>
              </a:rPr>
              <a:t> </a:t>
            </a:r>
            <a:r>
              <a:rPr lang="en-GB" sz="1200" b="0" kern="1200" baseline="0" dirty="0">
                <a:solidFill>
                  <a:schemeClr val="tx1"/>
                </a:solidFill>
                <a:effectLst/>
                <a:latin typeface="+mn-lt"/>
                <a:ea typeface="+mn-ea"/>
                <a:cs typeface="+mn-cs"/>
              </a:rPr>
              <a:t>T</a:t>
            </a:r>
            <a:r>
              <a:rPr lang="en-GB" sz="1200" b="0" kern="1200" dirty="0">
                <a:solidFill>
                  <a:schemeClr val="tx1"/>
                </a:solidFill>
                <a:effectLst/>
                <a:latin typeface="+mn-lt"/>
                <a:ea typeface="+mn-ea"/>
                <a:cs typeface="+mn-cs"/>
              </a:rPr>
              <a:t>he</a:t>
            </a:r>
            <a:r>
              <a:rPr lang="en-GB" sz="1200" kern="1200" dirty="0">
                <a:solidFill>
                  <a:schemeClr val="tx1"/>
                </a:solidFill>
                <a:effectLst/>
                <a:latin typeface="+mn-lt"/>
                <a:ea typeface="+mn-ea"/>
                <a:cs typeface="+mn-cs"/>
              </a:rPr>
              <a:t>re may be a point in developing a test within this context for patients who have a NEWS lower than 5. In this population clinicians might be more positive at the idea of waiting to administer antibiotics since the risk of sudden deterioration is lower and the time to wait for a result is not too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evaluated the test used as a prognostics to reduce trainee doctor uncertainty around the decision concerning hospital admissions in a population of patients with suspected sepsis and NEWS lower than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1CFAFC-A060-4FB9-8B8F-B2D8938B004A}" type="slidenum">
              <a:rPr lang="en-GB" smtClean="0"/>
              <a:t>5</a:t>
            </a:fld>
            <a:endParaRPr lang="en-GB"/>
          </a:p>
        </p:txBody>
      </p:sp>
    </p:spTree>
    <p:extLst>
      <p:ext uri="{BB962C8B-B14F-4D97-AF65-F5344CB8AC3E}">
        <p14:creationId xmlns:p14="http://schemas.microsoft.com/office/powerpoint/2010/main" val="304742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en-GB" b="1" dirty="0" smtClean="0"/>
              <a:t>Use of two tests</a:t>
            </a:r>
          </a:p>
          <a:p>
            <a:pPr marL="0" indent="0" algn="just">
              <a:lnSpc>
                <a:spcPct val="150000"/>
              </a:lnSpc>
              <a:buNone/>
            </a:pPr>
            <a:endParaRPr lang="en-GB" b="1" dirty="0" smtClean="0"/>
          </a:p>
          <a:p>
            <a:pPr marL="0" indent="0" algn="just">
              <a:lnSpc>
                <a:spcPct val="150000"/>
              </a:lnSpc>
              <a:buNone/>
            </a:pPr>
            <a:r>
              <a:rPr lang="en-GB" b="1" dirty="0" smtClean="0"/>
              <a:t>Possible alternatives:</a:t>
            </a:r>
          </a:p>
          <a:p>
            <a:pPr algn="just">
              <a:lnSpc>
                <a:spcPct val="150000"/>
              </a:lnSpc>
            </a:pPr>
            <a:r>
              <a:rPr lang="en-GB" b="1" dirty="0" smtClean="0"/>
              <a:t>Parallel approach </a:t>
            </a:r>
            <a:r>
              <a:rPr lang="en-GB" dirty="0" smtClean="0"/>
              <a:t>(OR for Sensitivity, AND for Specificity)</a:t>
            </a:r>
          </a:p>
          <a:p>
            <a:pPr algn="just">
              <a:lnSpc>
                <a:spcPct val="150000"/>
              </a:lnSpc>
            </a:pPr>
            <a:r>
              <a:rPr lang="en-GB" b="1" dirty="0" smtClean="0"/>
              <a:t>Sequential approach </a:t>
            </a:r>
            <a:r>
              <a:rPr lang="en-GB" dirty="0" smtClean="0"/>
              <a:t>(AND for Sensitivity, OR for Specificity)</a:t>
            </a:r>
          </a:p>
          <a:p>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8</a:t>
            </a:fld>
            <a:endParaRPr lang="en-GB"/>
          </a:p>
        </p:txBody>
      </p:sp>
    </p:spTree>
    <p:extLst>
      <p:ext uri="{BB962C8B-B14F-4D97-AF65-F5344CB8AC3E}">
        <p14:creationId xmlns:p14="http://schemas.microsoft.com/office/powerpoint/2010/main" val="143757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1" fontAlgn="auto" latinLnBrk="0" hangingPunct="1">
              <a:lnSpc>
                <a:spcPct val="160000"/>
              </a:lnSpc>
              <a:spcBef>
                <a:spcPts val="0"/>
              </a:spcBef>
              <a:spcAft>
                <a:spcPts val="0"/>
              </a:spcAft>
              <a:buClrTx/>
              <a:buSzTx/>
              <a:buFontTx/>
              <a:buNone/>
              <a:tabLst/>
              <a:defRPr/>
            </a:pPr>
            <a:r>
              <a:rPr lang="en-GB" sz="1200" u="sng" kern="1200" dirty="0" smtClean="0">
                <a:solidFill>
                  <a:schemeClr val="tx1"/>
                </a:solidFill>
                <a:effectLst/>
                <a:latin typeface="+mn-lt"/>
                <a:ea typeface="+mn-ea"/>
                <a:cs typeface="+mn-cs"/>
              </a:rPr>
              <a:t>Positive dependence reduce the sensitivity of parallel test interpretation.</a:t>
            </a:r>
            <a:r>
              <a:rPr lang="en-GB" sz="1200" kern="1200" dirty="0" smtClean="0">
                <a:solidFill>
                  <a:schemeClr val="tx1"/>
                </a:solidFill>
                <a:effectLst/>
                <a:latin typeface="+mn-lt"/>
                <a:ea typeface="+mn-ea"/>
                <a:cs typeface="+mn-cs"/>
              </a:rPr>
              <a:t> (As above table shows, with correlation we need a higher level of threshold for the test sensitivity to be cost effective in combined tests sensitivity parallel interpretation. In the other words, with dependence, the sensitivity decrease and we need a higher level of sensitivity threshold for the test to achieve a desirable threshold for sensitivity to be cost-effective in parallel approach. Moreover, as prevalence increase sensitivity, with increasing prevalence (from 0.26 to 0.4), again we need a lower level of threshold for the test for being cost-effective. </a:t>
            </a:r>
          </a:p>
          <a:p>
            <a:pPr algn="just">
              <a:lnSpc>
                <a:spcPct val="160000"/>
              </a:lnSpc>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1CFAFC-A060-4FB9-8B8F-B2D8938B004A}" type="slidenum">
              <a:rPr lang="en-GB" smtClean="0"/>
              <a:t>9</a:t>
            </a:fld>
            <a:endParaRPr lang="en-GB"/>
          </a:p>
        </p:txBody>
      </p:sp>
    </p:spTree>
    <p:extLst>
      <p:ext uri="{BB962C8B-B14F-4D97-AF65-F5344CB8AC3E}">
        <p14:creationId xmlns:p14="http://schemas.microsoft.com/office/powerpoint/2010/main" val="1231442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dirty="0" smtClean="0">
                <a:solidFill>
                  <a:schemeClr val="tx1"/>
                </a:solidFill>
                <a:effectLst/>
                <a:latin typeface="+mn-lt"/>
                <a:ea typeface="+mn-ea"/>
                <a:cs typeface="+mn-cs"/>
              </a:rPr>
              <a:t>Positive dependence reduce the sensitivity of parallel test interpretation.</a:t>
            </a:r>
            <a:r>
              <a:rPr lang="en-GB" sz="1200" kern="1200" dirty="0" smtClean="0">
                <a:solidFill>
                  <a:schemeClr val="tx1"/>
                </a:solidFill>
                <a:effectLst/>
                <a:latin typeface="+mn-lt"/>
                <a:ea typeface="+mn-ea"/>
                <a:cs typeface="+mn-cs"/>
              </a:rPr>
              <a:t> (As above table shows, with correlation we need a higher level of threshold for the test sensitivity to be cost effective in combined tests sensitivity parallel interpretation. In the other words, with dependence, the sensitivity decrease and we need a higher level of sensitivity threshold for the test to achieve a desirable threshold for sensitivity to be cost-effective in parallel approach. Moreover, as prevalence increase sensitivity, with increasing prevalence (from 0.26 to 0.4), again we need a lower level of threshold for the test for being cost-effective.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1CFAFC-A060-4FB9-8B8F-B2D8938B004A}" type="slidenum">
              <a:rPr lang="en-GB" smtClean="0"/>
              <a:t>11</a:t>
            </a:fld>
            <a:endParaRPr lang="en-GB"/>
          </a:p>
        </p:txBody>
      </p:sp>
    </p:spTree>
    <p:extLst>
      <p:ext uri="{BB962C8B-B14F-4D97-AF65-F5344CB8AC3E}">
        <p14:creationId xmlns:p14="http://schemas.microsoft.com/office/powerpoint/2010/main" val="2525609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dirty="0" smtClean="0">
                <a:solidFill>
                  <a:schemeClr val="tx1"/>
                </a:solidFill>
                <a:effectLst/>
                <a:latin typeface="+mn-lt"/>
                <a:ea typeface="+mn-ea"/>
                <a:cs typeface="+mn-cs"/>
              </a:rPr>
              <a:t>Positive </a:t>
            </a:r>
            <a:r>
              <a:rPr lang="en-GB" sz="1200" u="sng" kern="1200" dirty="0">
                <a:solidFill>
                  <a:schemeClr val="tx1"/>
                </a:solidFill>
                <a:effectLst/>
                <a:latin typeface="+mn-lt"/>
                <a:ea typeface="+mn-ea"/>
                <a:cs typeface="+mn-cs"/>
              </a:rPr>
              <a:t>dependence in test specificity reduces the specificity of serial interpretation. </a:t>
            </a:r>
            <a:r>
              <a:rPr lang="en-GB" sz="1200" kern="1200" dirty="0">
                <a:solidFill>
                  <a:schemeClr val="tx1"/>
                </a:solidFill>
                <a:effectLst/>
                <a:latin typeface="+mn-lt"/>
                <a:ea typeface="+mn-ea"/>
                <a:cs typeface="+mn-cs"/>
              </a:rPr>
              <a:t>(As above table shows, with correlation we need a higher level of threshold for the test specificity to be cost effective in combined tests specificity sequential interpretation. In the other words, with dependence, the specificity decrease and we need a higher level of specificity threshold for the test to achieve a desirable threshold for specificity to be cost-effective in sequential approach. </a:t>
            </a:r>
            <a:r>
              <a:rPr lang="en-GB" sz="1200" u="sng" kern="1200" dirty="0">
                <a:solidFill>
                  <a:schemeClr val="tx1"/>
                </a:solidFill>
                <a:effectLst/>
                <a:latin typeface="+mn-lt"/>
                <a:ea typeface="+mn-ea"/>
                <a:cs typeface="+mn-cs"/>
              </a:rPr>
              <a:t>Moreover, as prevalence decrease specificity, with increasing prevalence (from 0.26 to 0.4), again we need a higher level of threshold for the test for being cost-effective. </a:t>
            </a:r>
            <a:endParaRPr lang="en-GB" dirty="0"/>
          </a:p>
        </p:txBody>
      </p:sp>
      <p:sp>
        <p:nvSpPr>
          <p:cNvPr id="4" name="Slide Number Placeholder 3"/>
          <p:cNvSpPr>
            <a:spLocks noGrp="1"/>
          </p:cNvSpPr>
          <p:nvPr>
            <p:ph type="sldNum" sz="quarter" idx="10"/>
          </p:nvPr>
        </p:nvSpPr>
        <p:spPr/>
        <p:txBody>
          <a:bodyPr/>
          <a:lstStyle/>
          <a:p>
            <a:fld id="{301CFAFC-A060-4FB9-8B8F-B2D8938B004A}" type="slidenum">
              <a:rPr lang="en-GB" smtClean="0"/>
              <a:t>12</a:t>
            </a:fld>
            <a:endParaRPr lang="en-GB"/>
          </a:p>
        </p:txBody>
      </p:sp>
    </p:spTree>
    <p:extLst>
      <p:ext uri="{BB962C8B-B14F-4D97-AF65-F5344CB8AC3E}">
        <p14:creationId xmlns:p14="http://schemas.microsoft.com/office/powerpoint/2010/main" val="1414970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emf"/><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emf"/><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emf"/><Relationship Id="rId4" Type="http://schemas.openxmlformats.org/officeDocument/2006/relationships/image" Target="../media/image1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emf"/><Relationship Id="rId4" Type="http://schemas.openxmlformats.org/officeDocument/2006/relationships/image" Target="../media/image1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0.emf"/><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emf"/><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70498B-F222-4740-B0CF-064F72475A2E}"/>
              </a:ext>
            </a:extLst>
          </p:cNvPr>
          <p:cNvPicPr>
            <a:picLocks noChangeAspect="1"/>
          </p:cNvPicPr>
          <p:nvPr userDrawn="1"/>
        </p:nvPicPr>
        <p:blipFill>
          <a:blip r:embed="rId2"/>
          <a:stretch>
            <a:fillRect/>
          </a:stretch>
        </p:blipFill>
        <p:spPr>
          <a:xfrm>
            <a:off x="0" y="-8467"/>
            <a:ext cx="9144000" cy="6858000"/>
          </a:xfrm>
          <a:prstGeom prst="rect">
            <a:avLst/>
          </a:prstGeom>
        </p:spPr>
      </p:pic>
      <p:sp>
        <p:nvSpPr>
          <p:cNvPr id="3" name="Subtitle 2"/>
          <p:cNvSpPr>
            <a:spLocks noGrp="1"/>
          </p:cNvSpPr>
          <p:nvPr>
            <p:ph type="subTitle" idx="1"/>
          </p:nvPr>
        </p:nvSpPr>
        <p:spPr>
          <a:xfrm>
            <a:off x="1143000" y="347461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CFB3D76-E95C-734A-BDD4-10A5E36E6C85}" type="slidenum">
              <a:rPr lang="en-US" smtClean="0"/>
              <a:pPr/>
              <a:t>‹#›</a:t>
            </a:fld>
            <a:endParaRPr lang="en-US" dirty="0"/>
          </a:p>
        </p:txBody>
      </p:sp>
      <p:pic>
        <p:nvPicPr>
          <p:cNvPr id="10" name="Picture 9">
            <a:extLst>
              <a:ext uri="{FF2B5EF4-FFF2-40B4-BE49-F238E27FC236}">
                <a16:creationId xmlns:a16="http://schemas.microsoft.com/office/drawing/2014/main" id="{FA5480B5-6974-624D-B920-9621240FC586}"/>
              </a:ext>
            </a:extLst>
          </p:cNvPr>
          <p:cNvPicPr>
            <a:picLocks noChangeAspect="1"/>
          </p:cNvPicPr>
          <p:nvPr userDrawn="1"/>
        </p:nvPicPr>
        <p:blipFill rotWithShape="1">
          <a:blip r:embed="rId3"/>
          <a:srcRect l="35446" b="23513"/>
          <a:stretch/>
        </p:blipFill>
        <p:spPr>
          <a:xfrm>
            <a:off x="0" y="5139116"/>
            <a:ext cx="1450731" cy="1718884"/>
          </a:xfrm>
          <a:prstGeom prst="rect">
            <a:avLst/>
          </a:prstGeom>
        </p:spPr>
      </p:pic>
      <p:pic>
        <p:nvPicPr>
          <p:cNvPr id="11" name="Picture 10">
            <a:extLst>
              <a:ext uri="{FF2B5EF4-FFF2-40B4-BE49-F238E27FC236}">
                <a16:creationId xmlns:a16="http://schemas.microsoft.com/office/drawing/2014/main" id="{A6A0AA2D-979A-3542-B125-52B71F4F55C7}"/>
              </a:ext>
            </a:extLst>
          </p:cNvPr>
          <p:cNvPicPr>
            <a:picLocks noChangeAspect="1"/>
          </p:cNvPicPr>
          <p:nvPr userDrawn="1"/>
        </p:nvPicPr>
        <p:blipFill>
          <a:blip r:embed="rId4"/>
          <a:stretch>
            <a:fillRect/>
          </a:stretch>
        </p:blipFill>
        <p:spPr>
          <a:xfrm rot="16200000">
            <a:off x="7618363" y="1245088"/>
            <a:ext cx="1351700" cy="1013775"/>
          </a:xfrm>
          <a:prstGeom prst="rect">
            <a:avLst/>
          </a:prstGeom>
        </p:spPr>
      </p:pic>
      <p:pic>
        <p:nvPicPr>
          <p:cNvPr id="14" name="Picture 13">
            <a:extLst>
              <a:ext uri="{FF2B5EF4-FFF2-40B4-BE49-F238E27FC236}">
                <a16:creationId xmlns:a16="http://schemas.microsoft.com/office/drawing/2014/main" id="{A194C876-0A6A-534E-ABA8-E4842D6B56B6}"/>
              </a:ext>
            </a:extLst>
          </p:cNvPr>
          <p:cNvPicPr>
            <a:picLocks noChangeAspect="1"/>
          </p:cNvPicPr>
          <p:nvPr userDrawn="1"/>
        </p:nvPicPr>
        <p:blipFill rotWithShape="1">
          <a:blip r:embed="rId5"/>
          <a:srcRect t="5" r="8043" b="-142998"/>
          <a:stretch/>
        </p:blipFill>
        <p:spPr>
          <a:xfrm>
            <a:off x="343065" y="700232"/>
            <a:ext cx="8408608" cy="45719"/>
          </a:xfrm>
          <a:prstGeom prst="rect">
            <a:avLst/>
          </a:prstGeom>
        </p:spPr>
      </p:pic>
      <p:sp>
        <p:nvSpPr>
          <p:cNvPr id="12" name="Title 1"/>
          <p:cNvSpPr>
            <a:spLocks noGrp="1"/>
          </p:cNvSpPr>
          <p:nvPr>
            <p:ph type="ctrTitle"/>
          </p:nvPr>
        </p:nvSpPr>
        <p:spPr>
          <a:xfrm>
            <a:off x="685800" y="1394924"/>
            <a:ext cx="7772400" cy="1795008"/>
          </a:xfrm>
        </p:spPr>
        <p:txBody>
          <a:bodyPr anchor="b">
            <a:normAutofit/>
          </a:bodyPr>
          <a:lstStyle>
            <a:lvl1pPr algn="ctr">
              <a:defRPr sz="4400">
                <a:solidFill>
                  <a:schemeClr val="bg1"/>
                </a:solidFill>
                <a:latin typeface="Arial" panose="020B0604020202020204" pitchFamily="34" charset="0"/>
                <a:cs typeface="Arial" panose="020B0604020202020204" pitchFamily="34" charset="0"/>
              </a:defRPr>
            </a:lvl1pPr>
          </a:lstStyle>
          <a:p>
            <a:r>
              <a:rPr lang="en-US" dirty="0"/>
              <a:t>Click to edit Master title</a:t>
            </a:r>
          </a:p>
        </p:txBody>
      </p:sp>
      <p:pic>
        <p:nvPicPr>
          <p:cNvPr id="4" name="Picture 3"/>
          <p:cNvPicPr>
            <a:picLocks noChangeAspect="1"/>
          </p:cNvPicPr>
          <p:nvPr userDrawn="1"/>
        </p:nvPicPr>
        <p:blipFill rotWithShape="1">
          <a:blip r:embed="rId6">
            <a:extLst>
              <a:ext uri="{28A0092B-C50C-407E-A947-70E740481C1C}">
                <a14:useLocalDpi xmlns:a14="http://schemas.microsoft.com/office/drawing/2010/main" val="0"/>
              </a:ext>
            </a:extLst>
          </a:blip>
          <a:srcRect l="4651" t="25555" r="3583" b="21744"/>
          <a:stretch/>
        </p:blipFill>
        <p:spPr>
          <a:xfrm>
            <a:off x="343065" y="305407"/>
            <a:ext cx="2974730" cy="324000"/>
          </a:xfrm>
          <a:prstGeom prst="rect">
            <a:avLst/>
          </a:prstGeom>
        </p:spPr>
      </p:pic>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74051" y="28536"/>
            <a:ext cx="1969949" cy="634693"/>
          </a:xfrm>
          <a:prstGeom prst="rect">
            <a:avLst/>
          </a:prstGeom>
        </p:spPr>
      </p:pic>
    </p:spTree>
    <p:extLst>
      <p:ext uri="{BB962C8B-B14F-4D97-AF65-F5344CB8AC3E}">
        <p14:creationId xmlns:p14="http://schemas.microsoft.com/office/powerpoint/2010/main" val="232103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699" cy="878788"/>
          </a:xfrm>
        </p:spPr>
        <p:txBody>
          <a:bodyPr vert="horz" lIns="91440" tIns="45720" rIns="91440" bIns="45720" rtlCol="0" anchor="ctr">
            <a:normAutofit/>
          </a:bodyPr>
          <a:lstStyle>
            <a:lvl1pPr>
              <a:defRPr lang="en-US" sz="3200" kern="1200" baseline="0" dirty="0">
                <a:solidFill>
                  <a:srgbClr val="193E72"/>
                </a:solidFill>
                <a:latin typeface="Arial" panose="020B0604020202020204" pitchFamily="34" charset="0"/>
                <a:ea typeface="+mj-ea"/>
                <a:cs typeface="Arial" panose="020B0604020202020204" pitchFamily="34" charset="0"/>
              </a:defRPr>
            </a:lvl1pPr>
          </a:lstStyle>
          <a:p>
            <a:pPr lvl="0" defTabSz="914377"/>
            <a:endParaRPr lang="en-US" dirty="0"/>
          </a:p>
        </p:txBody>
      </p:sp>
      <p:sp>
        <p:nvSpPr>
          <p:cNvPr id="3" name="Content Placeholder 2"/>
          <p:cNvSpPr>
            <a:spLocks noGrp="1"/>
          </p:cNvSpPr>
          <p:nvPr>
            <p:ph idx="1"/>
          </p:nvPr>
        </p:nvSpPr>
        <p:spPr>
          <a:xfrm>
            <a:off x="628650" y="1594435"/>
            <a:ext cx="7886700" cy="4485090"/>
          </a:xfrm>
        </p:spPr>
        <p:txBody>
          <a:bodyPr/>
          <a:lstStyle>
            <a:lvl1pPr>
              <a:defRPr sz="2400">
                <a:solidFill>
                  <a:srgbClr val="193E72"/>
                </a:solidFill>
                <a:latin typeface="Arial" panose="020B0604020202020204" pitchFamily="34" charset="0"/>
                <a:cs typeface="Arial" panose="020B0604020202020204" pitchFamily="34" charset="0"/>
              </a:defRPr>
            </a:lvl1pPr>
            <a:lvl2pPr>
              <a:defRPr sz="2000">
                <a:solidFill>
                  <a:srgbClr val="193E72"/>
                </a:solidFill>
                <a:latin typeface="Arial" panose="020B0604020202020204" pitchFamily="34" charset="0"/>
                <a:cs typeface="Arial" panose="020B0604020202020204" pitchFamily="34" charset="0"/>
              </a:defRPr>
            </a:lvl2pPr>
            <a:lvl3pPr>
              <a:defRPr sz="1800">
                <a:solidFill>
                  <a:srgbClr val="193E72"/>
                </a:solidFill>
                <a:latin typeface="Arial" panose="020B0604020202020204" pitchFamily="34" charset="0"/>
                <a:cs typeface="Arial" panose="020B0604020202020204" pitchFamily="34" charset="0"/>
              </a:defRPr>
            </a:lvl3pPr>
            <a:lvl4pPr>
              <a:defRPr>
                <a:solidFill>
                  <a:srgbClr val="193E72"/>
                </a:solidFill>
                <a:latin typeface="Arial" panose="020B0604020202020204" pitchFamily="34" charset="0"/>
                <a:cs typeface="Arial" panose="020B0604020202020204" pitchFamily="34" charset="0"/>
              </a:defRPr>
            </a:lvl4pPr>
            <a:lvl5pPr>
              <a:defRPr>
                <a:solidFill>
                  <a:srgbClr val="193E72"/>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4085262" y="6358863"/>
            <a:ext cx="2057400" cy="365125"/>
          </a:xfrm>
        </p:spPr>
        <p:txBody>
          <a:bodyPr/>
          <a:lstStyle>
            <a:lvl1pPr algn="ctr">
              <a:defRPr>
                <a:solidFill>
                  <a:srgbClr val="193E72"/>
                </a:solidFill>
              </a:defRPr>
            </a:lvl1pPr>
          </a:lstStyle>
          <a:p>
            <a:fld id="{7CFB3D76-E95C-734A-BDD4-10A5E36E6C85}" type="slidenum">
              <a:rPr lang="en-US" smtClean="0"/>
              <a:pPr/>
              <a:t>‹#›</a:t>
            </a:fld>
            <a:endParaRPr lang="en-US" dirty="0"/>
          </a:p>
        </p:txBody>
      </p:sp>
      <p:pic>
        <p:nvPicPr>
          <p:cNvPr id="10" name="Picture 9">
            <a:extLst>
              <a:ext uri="{FF2B5EF4-FFF2-40B4-BE49-F238E27FC236}">
                <a16:creationId xmlns:a16="http://schemas.microsoft.com/office/drawing/2014/main" id="{D3EA3455-F170-324C-88B5-287718264867}"/>
              </a:ext>
            </a:extLst>
          </p:cNvPr>
          <p:cNvPicPr>
            <a:picLocks noChangeAspect="1"/>
          </p:cNvPicPr>
          <p:nvPr userDrawn="1"/>
        </p:nvPicPr>
        <p:blipFill rotWithShape="1">
          <a:blip r:embed="rId2"/>
          <a:srcRect t="5" r="8043" b="-142998"/>
          <a:stretch/>
        </p:blipFill>
        <p:spPr>
          <a:xfrm>
            <a:off x="355078" y="6289448"/>
            <a:ext cx="8408608" cy="45719"/>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4484" t="25098" r="3665" b="21450"/>
          <a:stretch/>
        </p:blipFill>
        <p:spPr>
          <a:xfrm>
            <a:off x="367778" y="6379426"/>
            <a:ext cx="2935687" cy="3240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48151" y="6321168"/>
            <a:ext cx="1287120" cy="512565"/>
          </a:xfrm>
          <a:prstGeom prst="rect">
            <a:avLst/>
          </a:prstGeom>
        </p:spPr>
      </p:pic>
    </p:spTree>
    <p:extLst>
      <p:ext uri="{BB962C8B-B14F-4D97-AF65-F5344CB8AC3E}">
        <p14:creationId xmlns:p14="http://schemas.microsoft.com/office/powerpoint/2010/main" val="215967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159836-0BF3-9745-84B4-2B2A061163E2}"/>
              </a:ext>
            </a:extLst>
          </p:cNvPr>
          <p:cNvPicPr>
            <a:picLocks noChangeAspect="1"/>
          </p:cNvPicPr>
          <p:nvPr userDrawn="1"/>
        </p:nvPicPr>
        <p:blipFill>
          <a:blip r:embed="rId2"/>
          <a:stretch>
            <a:fillRect/>
          </a:stretch>
        </p:blipFill>
        <p:spPr>
          <a:xfrm>
            <a:off x="0" y="-8467"/>
            <a:ext cx="9144000" cy="6858000"/>
          </a:xfrm>
          <a:prstGeom prst="rect">
            <a:avLst/>
          </a:prstGeom>
        </p:spPr>
      </p:pic>
      <p:sp>
        <p:nvSpPr>
          <p:cNvPr id="2" name="Title 1"/>
          <p:cNvSpPr>
            <a:spLocks noGrp="1"/>
          </p:cNvSpPr>
          <p:nvPr>
            <p:ph type="title"/>
          </p:nvPr>
        </p:nvSpPr>
        <p:spPr>
          <a:xfrm>
            <a:off x="628650" y="365127"/>
            <a:ext cx="7886699" cy="878788"/>
          </a:xfrm>
        </p:spPr>
        <p:txBody>
          <a:bodyPr vert="horz" lIns="91440" tIns="45720" rIns="91440" bIns="45720" rtlCol="0" anchor="ctr">
            <a:normAutofit/>
          </a:bodyPr>
          <a:lstStyle>
            <a:lvl1pPr>
              <a:defRPr lang="en-US" sz="3200" kern="1200" baseline="0" dirty="0">
                <a:solidFill>
                  <a:schemeClr val="bg1"/>
                </a:solidFill>
                <a:latin typeface="Arial" panose="020B0604020202020204" pitchFamily="34" charset="0"/>
                <a:ea typeface="+mj-ea"/>
                <a:cs typeface="Arial" panose="020B0604020202020204" pitchFamily="34" charset="0"/>
              </a:defRPr>
            </a:lvl1pPr>
          </a:lstStyle>
          <a:p>
            <a:pPr lvl="0" defTabSz="914377"/>
            <a:endParaRPr lang="en-US" dirty="0"/>
          </a:p>
        </p:txBody>
      </p:sp>
      <p:sp>
        <p:nvSpPr>
          <p:cNvPr id="3" name="Content Placeholder 2"/>
          <p:cNvSpPr>
            <a:spLocks noGrp="1"/>
          </p:cNvSpPr>
          <p:nvPr>
            <p:ph idx="1"/>
          </p:nvPr>
        </p:nvSpPr>
        <p:spPr>
          <a:xfrm>
            <a:off x="628650" y="1594435"/>
            <a:ext cx="7886700" cy="4485090"/>
          </a:xfrm>
        </p:spPr>
        <p:txBody>
          <a:bodyPr/>
          <a:lstStyle>
            <a:lvl1pPr>
              <a:defRPr sz="240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1800">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CFB3D76-E95C-734A-BDD4-10A5E36E6C85}" type="slidenum">
              <a:rPr lang="en-US" smtClean="0"/>
              <a:pPr/>
              <a:t>‹#›</a:t>
            </a:fld>
            <a:endParaRPr lang="en-US" dirty="0"/>
          </a:p>
        </p:txBody>
      </p:sp>
      <p:pic>
        <p:nvPicPr>
          <p:cNvPr id="8" name="Picture 7">
            <a:extLst>
              <a:ext uri="{FF2B5EF4-FFF2-40B4-BE49-F238E27FC236}">
                <a16:creationId xmlns:a16="http://schemas.microsoft.com/office/drawing/2014/main" id="{D3EA3455-F170-324C-88B5-287718264867}"/>
              </a:ext>
            </a:extLst>
          </p:cNvPr>
          <p:cNvPicPr>
            <a:picLocks noChangeAspect="1"/>
          </p:cNvPicPr>
          <p:nvPr userDrawn="1"/>
        </p:nvPicPr>
        <p:blipFill rotWithShape="1">
          <a:blip r:embed="rId3"/>
          <a:srcRect t="5" r="8043" b="-142998"/>
          <a:stretch/>
        </p:blipFill>
        <p:spPr>
          <a:xfrm>
            <a:off x="355078" y="6289448"/>
            <a:ext cx="8408608" cy="45719"/>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4651" t="25555" r="3583" b="21744"/>
          <a:stretch/>
        </p:blipFill>
        <p:spPr>
          <a:xfrm>
            <a:off x="367778" y="6398476"/>
            <a:ext cx="2974730" cy="324000"/>
          </a:xfrm>
          <a:prstGeom prst="rect">
            <a:avLst/>
          </a:prstGeom>
        </p:spPr>
      </p:pic>
    </p:spTree>
    <p:extLst>
      <p:ext uri="{BB962C8B-B14F-4D97-AF65-F5344CB8AC3E}">
        <p14:creationId xmlns:p14="http://schemas.microsoft.com/office/powerpoint/2010/main" val="47990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28D1B0-B452-704B-938B-EDEA0312122A}"/>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2" name="Picture 11">
            <a:extLst>
              <a:ext uri="{FF2B5EF4-FFF2-40B4-BE49-F238E27FC236}">
                <a16:creationId xmlns:a16="http://schemas.microsoft.com/office/drawing/2014/main" id="{C8D18802-5872-5C4C-8828-27A6A449776D}"/>
              </a:ext>
            </a:extLst>
          </p:cNvPr>
          <p:cNvPicPr>
            <a:picLocks noChangeAspect="1"/>
          </p:cNvPicPr>
          <p:nvPr userDrawn="1"/>
        </p:nvPicPr>
        <p:blipFill rotWithShape="1">
          <a:blip r:embed="rId4"/>
          <a:srcRect l="8151" b="33145"/>
          <a:stretch/>
        </p:blipFill>
        <p:spPr>
          <a:xfrm>
            <a:off x="1" y="4855986"/>
            <a:ext cx="2603156" cy="2002015"/>
          </a:xfrm>
          <a:prstGeom prst="rect">
            <a:avLst/>
          </a:prstGeom>
        </p:spPr>
      </p:pic>
      <p:pic>
        <p:nvPicPr>
          <p:cNvPr id="14" name="Picture 13">
            <a:extLst>
              <a:ext uri="{FF2B5EF4-FFF2-40B4-BE49-F238E27FC236}">
                <a16:creationId xmlns:a16="http://schemas.microsoft.com/office/drawing/2014/main" id="{49102F8E-1CD9-A74E-BF20-75BD99591185}"/>
              </a:ext>
            </a:extLst>
          </p:cNvPr>
          <p:cNvPicPr>
            <a:picLocks noChangeAspect="1"/>
          </p:cNvPicPr>
          <p:nvPr userDrawn="1"/>
        </p:nvPicPr>
        <p:blipFill>
          <a:blip r:embed="rId5"/>
          <a:stretch>
            <a:fillRect/>
          </a:stretch>
        </p:blipFill>
        <p:spPr>
          <a:xfrm>
            <a:off x="7724201" y="1297901"/>
            <a:ext cx="857053" cy="687526"/>
          </a:xfrm>
          <a:prstGeom prst="rect">
            <a:avLst/>
          </a:prstGeom>
        </p:spPr>
      </p:pic>
      <p:sp>
        <p:nvSpPr>
          <p:cNvPr id="15" name="Slide Number Placeholder 5">
            <a:extLst>
              <a:ext uri="{FF2B5EF4-FFF2-40B4-BE49-F238E27FC236}">
                <a16:creationId xmlns:a16="http://schemas.microsoft.com/office/drawing/2014/main" id="{F49EADBA-939F-154D-8FC0-95417D739CEF}"/>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4484" t="25098" r="3665" b="21450"/>
          <a:stretch/>
        </p:blipFill>
        <p:spPr>
          <a:xfrm>
            <a:off x="356972" y="305407"/>
            <a:ext cx="2935687" cy="324000"/>
          </a:xfrm>
          <a:prstGeom prst="rect">
            <a:avLst/>
          </a:prstGeom>
        </p:spPr>
      </p:pic>
    </p:spTree>
    <p:extLst>
      <p:ext uri="{BB962C8B-B14F-4D97-AF65-F5344CB8AC3E}">
        <p14:creationId xmlns:p14="http://schemas.microsoft.com/office/powerpoint/2010/main" val="385584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3BCD03-8DA9-8644-883F-FE87EF47F834}"/>
              </a:ext>
            </a:extLst>
          </p:cNvPr>
          <p:cNvPicPr>
            <a:picLocks noChangeAspect="1"/>
          </p:cNvPicPr>
          <p:nvPr userDrawn="1"/>
        </p:nvPicPr>
        <p:blipFill>
          <a:blip r:embed="rId2"/>
          <a:stretch>
            <a:fillRect/>
          </a:stretch>
        </p:blipFill>
        <p:spPr>
          <a:xfrm>
            <a:off x="0" y="0"/>
            <a:ext cx="9144000" cy="6857999"/>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8" name="Picture 7">
            <a:extLst>
              <a:ext uri="{FF2B5EF4-FFF2-40B4-BE49-F238E27FC236}">
                <a16:creationId xmlns:a16="http://schemas.microsoft.com/office/drawing/2014/main" id="{BEA578CD-D266-0943-AA85-1C9F036ACC27}"/>
              </a:ext>
            </a:extLst>
          </p:cNvPr>
          <p:cNvPicPr>
            <a:picLocks noChangeAspect="1"/>
          </p:cNvPicPr>
          <p:nvPr userDrawn="1"/>
        </p:nvPicPr>
        <p:blipFill rotWithShape="1">
          <a:blip r:embed="rId4"/>
          <a:srcRect l="24256" b="21461"/>
          <a:stretch/>
        </p:blipFill>
        <p:spPr>
          <a:xfrm>
            <a:off x="0" y="4697078"/>
            <a:ext cx="2113280" cy="2160921"/>
          </a:xfrm>
          <a:prstGeom prst="rect">
            <a:avLst/>
          </a:prstGeom>
        </p:spPr>
      </p:pic>
      <p:pic>
        <p:nvPicPr>
          <p:cNvPr id="12" name="Picture 11">
            <a:extLst>
              <a:ext uri="{FF2B5EF4-FFF2-40B4-BE49-F238E27FC236}">
                <a16:creationId xmlns:a16="http://schemas.microsoft.com/office/drawing/2014/main" id="{D50D9D2C-1DB4-1B49-B458-B488A8F573FC}"/>
              </a:ext>
            </a:extLst>
          </p:cNvPr>
          <p:cNvPicPr>
            <a:picLocks noChangeAspect="1"/>
          </p:cNvPicPr>
          <p:nvPr userDrawn="1"/>
        </p:nvPicPr>
        <p:blipFill>
          <a:blip r:embed="rId5"/>
          <a:stretch>
            <a:fillRect/>
          </a:stretch>
        </p:blipFill>
        <p:spPr>
          <a:xfrm rot="1782855">
            <a:off x="7583610" y="1466170"/>
            <a:ext cx="927164" cy="463582"/>
          </a:xfrm>
          <a:prstGeom prst="rect">
            <a:avLst/>
          </a:prstGeom>
        </p:spPr>
      </p:pic>
      <p:sp>
        <p:nvSpPr>
          <p:cNvPr id="16" name="Slide Number Placeholder 5">
            <a:extLst>
              <a:ext uri="{FF2B5EF4-FFF2-40B4-BE49-F238E27FC236}">
                <a16:creationId xmlns:a16="http://schemas.microsoft.com/office/drawing/2014/main" id="{33EF16F1-2F79-A445-B116-CEEA06E3BB11}"/>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4484" t="25098" r="3665" b="21450"/>
          <a:stretch/>
        </p:blipFill>
        <p:spPr>
          <a:xfrm>
            <a:off x="356972" y="305407"/>
            <a:ext cx="2935687" cy="324000"/>
          </a:xfrm>
          <a:prstGeom prst="rect">
            <a:avLst/>
          </a:prstGeom>
        </p:spPr>
      </p:pic>
    </p:spTree>
    <p:extLst>
      <p:ext uri="{BB962C8B-B14F-4D97-AF65-F5344CB8AC3E}">
        <p14:creationId xmlns:p14="http://schemas.microsoft.com/office/powerpoint/2010/main" val="236769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2F651B7-605C-1947-B328-9E780F5552CA}"/>
              </a:ext>
            </a:extLst>
          </p:cNvPr>
          <p:cNvPicPr>
            <a:picLocks noChangeAspect="1"/>
          </p:cNvPicPr>
          <p:nvPr userDrawn="1"/>
        </p:nvPicPr>
        <p:blipFill>
          <a:blip r:embed="rId2"/>
          <a:stretch>
            <a:fillRect/>
          </a:stretch>
        </p:blipFill>
        <p:spPr>
          <a:xfrm>
            <a:off x="0" y="-1"/>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3" name="Picture 12">
            <a:extLst>
              <a:ext uri="{FF2B5EF4-FFF2-40B4-BE49-F238E27FC236}">
                <a16:creationId xmlns:a16="http://schemas.microsoft.com/office/drawing/2014/main" id="{5D8FEDE6-9EC2-5049-BB67-104741B13C67}"/>
              </a:ext>
            </a:extLst>
          </p:cNvPr>
          <p:cNvPicPr>
            <a:picLocks noChangeAspect="1"/>
          </p:cNvPicPr>
          <p:nvPr userDrawn="1"/>
        </p:nvPicPr>
        <p:blipFill>
          <a:blip r:embed="rId4"/>
          <a:stretch>
            <a:fillRect/>
          </a:stretch>
        </p:blipFill>
        <p:spPr>
          <a:xfrm>
            <a:off x="0" y="5578154"/>
            <a:ext cx="1925862" cy="1279845"/>
          </a:xfrm>
          <a:prstGeom prst="rect">
            <a:avLst/>
          </a:prstGeom>
        </p:spPr>
      </p:pic>
      <p:pic>
        <p:nvPicPr>
          <p:cNvPr id="15" name="Picture 14">
            <a:extLst>
              <a:ext uri="{FF2B5EF4-FFF2-40B4-BE49-F238E27FC236}">
                <a16:creationId xmlns:a16="http://schemas.microsoft.com/office/drawing/2014/main" id="{FF6DF7A4-087A-5A40-9577-ED62C6E9DEE3}"/>
              </a:ext>
            </a:extLst>
          </p:cNvPr>
          <p:cNvPicPr>
            <a:picLocks noChangeAspect="1"/>
          </p:cNvPicPr>
          <p:nvPr userDrawn="1"/>
        </p:nvPicPr>
        <p:blipFill>
          <a:blip r:embed="rId5"/>
          <a:stretch>
            <a:fillRect/>
          </a:stretch>
        </p:blipFill>
        <p:spPr>
          <a:xfrm rot="1927307">
            <a:off x="7740197" y="1339309"/>
            <a:ext cx="915791" cy="457896"/>
          </a:xfrm>
          <a:prstGeom prst="rect">
            <a:avLst/>
          </a:prstGeom>
        </p:spPr>
      </p:pic>
      <p:sp>
        <p:nvSpPr>
          <p:cNvPr id="16" name="Slide Number Placeholder 5">
            <a:extLst>
              <a:ext uri="{FF2B5EF4-FFF2-40B4-BE49-F238E27FC236}">
                <a16:creationId xmlns:a16="http://schemas.microsoft.com/office/drawing/2014/main" id="{C4715231-043B-1F4C-9C13-60B5947739AA}"/>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4484" t="25098" r="3665" b="21450"/>
          <a:stretch/>
        </p:blipFill>
        <p:spPr>
          <a:xfrm>
            <a:off x="356972" y="305407"/>
            <a:ext cx="2935687" cy="324000"/>
          </a:xfrm>
          <a:prstGeom prst="rect">
            <a:avLst/>
          </a:prstGeom>
        </p:spPr>
      </p:pic>
    </p:spTree>
    <p:extLst>
      <p:ext uri="{BB962C8B-B14F-4D97-AF65-F5344CB8AC3E}">
        <p14:creationId xmlns:p14="http://schemas.microsoft.com/office/powerpoint/2010/main" val="29670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BFC803-89F9-C241-9F76-01B078465A1B}"/>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4" name="Picture 13">
            <a:extLst>
              <a:ext uri="{FF2B5EF4-FFF2-40B4-BE49-F238E27FC236}">
                <a16:creationId xmlns:a16="http://schemas.microsoft.com/office/drawing/2014/main" id="{B2ED0738-233B-E345-95E8-0F2823D2AF1D}"/>
              </a:ext>
            </a:extLst>
          </p:cNvPr>
          <p:cNvPicPr>
            <a:picLocks noChangeAspect="1"/>
          </p:cNvPicPr>
          <p:nvPr userDrawn="1"/>
        </p:nvPicPr>
        <p:blipFill rotWithShape="1">
          <a:blip r:embed="rId4"/>
          <a:srcRect l="34054" b="22345"/>
          <a:stretch/>
        </p:blipFill>
        <p:spPr>
          <a:xfrm>
            <a:off x="0" y="5147132"/>
            <a:ext cx="1452880" cy="1710867"/>
          </a:xfrm>
          <a:prstGeom prst="rect">
            <a:avLst/>
          </a:prstGeom>
        </p:spPr>
      </p:pic>
      <p:pic>
        <p:nvPicPr>
          <p:cNvPr id="16" name="Picture 15">
            <a:extLst>
              <a:ext uri="{FF2B5EF4-FFF2-40B4-BE49-F238E27FC236}">
                <a16:creationId xmlns:a16="http://schemas.microsoft.com/office/drawing/2014/main" id="{40D17B21-854B-5C46-BF28-1455E3C2D50C}"/>
              </a:ext>
            </a:extLst>
          </p:cNvPr>
          <p:cNvPicPr>
            <a:picLocks noChangeAspect="1"/>
          </p:cNvPicPr>
          <p:nvPr userDrawn="1"/>
        </p:nvPicPr>
        <p:blipFill>
          <a:blip r:embed="rId5"/>
          <a:stretch>
            <a:fillRect/>
          </a:stretch>
        </p:blipFill>
        <p:spPr>
          <a:xfrm rot="16200000">
            <a:off x="7703184" y="1455660"/>
            <a:ext cx="1198273" cy="898705"/>
          </a:xfrm>
          <a:prstGeom prst="rect">
            <a:avLst/>
          </a:prstGeom>
        </p:spPr>
      </p:pic>
      <p:sp>
        <p:nvSpPr>
          <p:cNvPr id="17" name="Slide Number Placeholder 5">
            <a:extLst>
              <a:ext uri="{FF2B5EF4-FFF2-40B4-BE49-F238E27FC236}">
                <a16:creationId xmlns:a16="http://schemas.microsoft.com/office/drawing/2014/main" id="{9940E47F-87B7-F64A-9F98-EDE359078ADC}"/>
              </a:ext>
            </a:extLst>
          </p:cNvPr>
          <p:cNvSpPr>
            <a:spLocks noGrp="1"/>
          </p:cNvSpPr>
          <p:nvPr>
            <p:ph type="sldNum" sz="quarter" idx="12"/>
          </p:nvPr>
        </p:nvSpPr>
        <p:spPr>
          <a:xfrm>
            <a:off x="6457950" y="6356351"/>
            <a:ext cx="2057400" cy="365125"/>
          </a:xfrm>
        </p:spPr>
        <p:txBody>
          <a:bodyPr/>
          <a:lstStyle>
            <a:lvl1pPr>
              <a:defRPr>
                <a:solidFill>
                  <a:schemeClr val="bg1"/>
                </a:solidFill>
              </a:defRPr>
            </a:lvl1pPr>
          </a:lstStyle>
          <a:p>
            <a:fld id="{7CFB3D76-E95C-734A-BDD4-10A5E36E6C85}" type="slidenum">
              <a:rPr lang="en-US" smtClean="0"/>
              <a:pPr/>
              <a:t>‹#›</a:t>
            </a:fld>
            <a:endParaRPr lang="en-US" dirty="0"/>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4484" t="25098" r="3665" b="21450"/>
          <a:stretch/>
        </p:blipFill>
        <p:spPr>
          <a:xfrm>
            <a:off x="356972" y="305407"/>
            <a:ext cx="2935687" cy="324000"/>
          </a:xfrm>
          <a:prstGeom prst="rect">
            <a:avLst/>
          </a:prstGeom>
        </p:spPr>
      </p:pic>
    </p:spTree>
    <p:extLst>
      <p:ext uri="{BB962C8B-B14F-4D97-AF65-F5344CB8AC3E}">
        <p14:creationId xmlns:p14="http://schemas.microsoft.com/office/powerpoint/2010/main" val="165467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DFB0E6-6ED0-6642-90DE-FFD040016FD5}"/>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5" name="Picture 14">
            <a:extLst>
              <a:ext uri="{FF2B5EF4-FFF2-40B4-BE49-F238E27FC236}">
                <a16:creationId xmlns:a16="http://schemas.microsoft.com/office/drawing/2014/main" id="{69E606FF-3D08-3149-923C-CD98F1CDE1F3}"/>
              </a:ext>
            </a:extLst>
          </p:cNvPr>
          <p:cNvPicPr>
            <a:picLocks noChangeAspect="1"/>
          </p:cNvPicPr>
          <p:nvPr userDrawn="1"/>
        </p:nvPicPr>
        <p:blipFill rotWithShape="1">
          <a:blip r:embed="rId4"/>
          <a:srcRect l="8151" b="33145"/>
          <a:stretch/>
        </p:blipFill>
        <p:spPr>
          <a:xfrm>
            <a:off x="1" y="4855986"/>
            <a:ext cx="2603156" cy="2002015"/>
          </a:xfrm>
          <a:prstGeom prst="rect">
            <a:avLst/>
          </a:prstGeom>
        </p:spPr>
      </p:pic>
      <p:pic>
        <p:nvPicPr>
          <p:cNvPr id="16" name="Picture 15">
            <a:extLst>
              <a:ext uri="{FF2B5EF4-FFF2-40B4-BE49-F238E27FC236}">
                <a16:creationId xmlns:a16="http://schemas.microsoft.com/office/drawing/2014/main" id="{CC22809C-6E13-2C45-9C61-43C2F100DD2F}"/>
              </a:ext>
            </a:extLst>
          </p:cNvPr>
          <p:cNvPicPr>
            <a:picLocks noChangeAspect="1"/>
          </p:cNvPicPr>
          <p:nvPr userDrawn="1"/>
        </p:nvPicPr>
        <p:blipFill>
          <a:blip r:embed="rId5"/>
          <a:stretch>
            <a:fillRect/>
          </a:stretch>
        </p:blipFill>
        <p:spPr>
          <a:xfrm rot="12288281">
            <a:off x="7508298" y="999080"/>
            <a:ext cx="1076711" cy="1031308"/>
          </a:xfrm>
          <a:prstGeom prst="rect">
            <a:avLst/>
          </a:prstGeom>
        </p:spPr>
      </p:pic>
      <p:sp>
        <p:nvSpPr>
          <p:cNvPr id="17" name="Slide Number Placeholder 5">
            <a:extLst>
              <a:ext uri="{FF2B5EF4-FFF2-40B4-BE49-F238E27FC236}">
                <a16:creationId xmlns:a16="http://schemas.microsoft.com/office/drawing/2014/main" id="{37BA0D06-72D9-3940-8351-44706A6ACF8A}"/>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4484" t="25098" r="3665" b="21450"/>
          <a:stretch/>
        </p:blipFill>
        <p:spPr>
          <a:xfrm>
            <a:off x="356972" y="305407"/>
            <a:ext cx="2935687" cy="324000"/>
          </a:xfrm>
          <a:prstGeom prst="rect">
            <a:avLst/>
          </a:prstGeom>
        </p:spPr>
      </p:pic>
    </p:spTree>
    <p:extLst>
      <p:ext uri="{BB962C8B-B14F-4D97-AF65-F5344CB8AC3E}">
        <p14:creationId xmlns:p14="http://schemas.microsoft.com/office/powerpoint/2010/main" val="77513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9738AD-58FB-FB4D-BD57-E4FF24FA4510}"/>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9" name="Picture 8">
            <a:extLst>
              <a:ext uri="{FF2B5EF4-FFF2-40B4-BE49-F238E27FC236}">
                <a16:creationId xmlns:a16="http://schemas.microsoft.com/office/drawing/2014/main" id="{13CC41D4-427C-694C-B906-FE0AAA68D8EF}"/>
              </a:ext>
            </a:extLst>
          </p:cNvPr>
          <p:cNvPicPr>
            <a:picLocks noChangeAspect="1"/>
          </p:cNvPicPr>
          <p:nvPr userDrawn="1"/>
        </p:nvPicPr>
        <p:blipFill rotWithShape="1">
          <a:blip r:embed="rId4"/>
          <a:srcRect l="35446" b="23513"/>
          <a:stretch/>
        </p:blipFill>
        <p:spPr>
          <a:xfrm>
            <a:off x="0" y="5139116"/>
            <a:ext cx="1450731" cy="1718884"/>
          </a:xfrm>
          <a:prstGeom prst="rect">
            <a:avLst/>
          </a:prstGeom>
        </p:spPr>
      </p:pic>
      <p:pic>
        <p:nvPicPr>
          <p:cNvPr id="11" name="Picture 10">
            <a:extLst>
              <a:ext uri="{FF2B5EF4-FFF2-40B4-BE49-F238E27FC236}">
                <a16:creationId xmlns:a16="http://schemas.microsoft.com/office/drawing/2014/main" id="{F7516860-5BE9-4B44-97DF-DD31EDA96A98}"/>
              </a:ext>
            </a:extLst>
          </p:cNvPr>
          <p:cNvPicPr>
            <a:picLocks noChangeAspect="1"/>
          </p:cNvPicPr>
          <p:nvPr userDrawn="1"/>
        </p:nvPicPr>
        <p:blipFill>
          <a:blip r:embed="rId5"/>
          <a:stretch>
            <a:fillRect/>
          </a:stretch>
        </p:blipFill>
        <p:spPr>
          <a:xfrm rot="16200000">
            <a:off x="7618363" y="1245088"/>
            <a:ext cx="1351700" cy="1013775"/>
          </a:xfrm>
          <a:prstGeom prst="rect">
            <a:avLst/>
          </a:prstGeom>
        </p:spPr>
      </p:pic>
      <p:sp>
        <p:nvSpPr>
          <p:cNvPr id="15" name="Slide Number Placeholder 5">
            <a:extLst>
              <a:ext uri="{FF2B5EF4-FFF2-40B4-BE49-F238E27FC236}">
                <a16:creationId xmlns:a16="http://schemas.microsoft.com/office/drawing/2014/main" id="{54C900CD-7895-2849-A5E9-F07AEB488BA3}"/>
              </a:ext>
            </a:extLst>
          </p:cNvPr>
          <p:cNvSpPr>
            <a:spLocks noGrp="1"/>
          </p:cNvSpPr>
          <p:nvPr>
            <p:ph type="sldNum" sz="quarter" idx="12"/>
          </p:nvPr>
        </p:nvSpPr>
        <p:spPr>
          <a:xfrm>
            <a:off x="6457950" y="6356351"/>
            <a:ext cx="2057400" cy="365125"/>
          </a:xfrm>
        </p:spPr>
        <p:txBody>
          <a:bodyPr/>
          <a:lstStyle>
            <a:lvl1pPr>
              <a:defRPr>
                <a:solidFill>
                  <a:schemeClr val="bg1"/>
                </a:solidFill>
              </a:defRPr>
            </a:lvl1pPr>
          </a:lstStyle>
          <a:p>
            <a:fld id="{7CFB3D76-E95C-734A-BDD4-10A5E36E6C85}" type="slidenum">
              <a:rPr lang="en-US" smtClean="0"/>
              <a:pPr/>
              <a:t>‹#›</a:t>
            </a:fld>
            <a:endParaRPr lang="en-US" dirty="0"/>
          </a:p>
        </p:txBody>
      </p:sp>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4651" t="25555" r="3583" b="21744"/>
          <a:stretch/>
        </p:blipFill>
        <p:spPr>
          <a:xfrm>
            <a:off x="356972" y="305406"/>
            <a:ext cx="2974730" cy="324000"/>
          </a:xfrm>
          <a:prstGeom prst="rect">
            <a:avLst/>
          </a:prstGeom>
        </p:spPr>
      </p:pic>
    </p:spTree>
    <p:extLst>
      <p:ext uri="{BB962C8B-B14F-4D97-AF65-F5344CB8AC3E}">
        <p14:creationId xmlns:p14="http://schemas.microsoft.com/office/powerpoint/2010/main" val="68870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B3D76-E95C-734A-BDD4-10A5E36E6C85}" type="slidenum">
              <a:rPr lang="en-US" smtClean="0"/>
              <a:t>‹#›</a:t>
            </a:fld>
            <a:endParaRPr lang="en-US"/>
          </a:p>
        </p:txBody>
      </p:sp>
    </p:spTree>
    <p:extLst>
      <p:ext uri="{BB962C8B-B14F-4D97-AF65-F5344CB8AC3E}">
        <p14:creationId xmlns:p14="http://schemas.microsoft.com/office/powerpoint/2010/main" val="132831959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664" r:id="rId4"/>
    <p:sldLayoutId id="2147483669" r:id="rId5"/>
    <p:sldLayoutId id="2147483667" r:id="rId6"/>
    <p:sldLayoutId id="2147483668" r:id="rId7"/>
    <p:sldLayoutId id="2147483670" r:id="rId8"/>
    <p:sldLayoutId id="2147483671"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1.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143000" y="3609744"/>
            <a:ext cx="6858000" cy="1655762"/>
          </a:xfrm>
        </p:spPr>
        <p:txBody>
          <a:bodyPr/>
          <a:lstStyle/>
          <a:p>
            <a:pPr>
              <a:lnSpc>
                <a:spcPct val="150000"/>
              </a:lnSpc>
            </a:pPr>
            <a:r>
              <a:rPr lang="en-GB" sz="2000" dirty="0"/>
              <a:t>Sara Graziadio</a:t>
            </a:r>
            <a:r>
              <a:rPr lang="en-GB" sz="2000" baseline="30000" dirty="0"/>
              <a:t>1</a:t>
            </a:r>
            <a:r>
              <a:rPr lang="en-GB" sz="2000" dirty="0"/>
              <a:t>, Hosein Shabaninejad</a:t>
            </a:r>
            <a:r>
              <a:rPr lang="en-GB" sz="2000" baseline="30000" dirty="0"/>
              <a:t>2*</a:t>
            </a:r>
            <a:r>
              <a:rPr lang="en-GB" sz="2000" dirty="0"/>
              <a:t>, Gulnar Fattakhova</a:t>
            </a:r>
            <a:r>
              <a:rPr lang="en-GB" sz="2000" baseline="30000" dirty="0"/>
              <a:t>2</a:t>
            </a:r>
            <a:r>
              <a:rPr lang="en-GB" sz="2000" dirty="0"/>
              <a:t>, Ashley Price</a:t>
            </a:r>
            <a:r>
              <a:rPr lang="en-GB" sz="2000" baseline="30000" dirty="0"/>
              <a:t>1, 3</a:t>
            </a:r>
            <a:r>
              <a:rPr lang="en-GB" sz="2000" dirty="0"/>
              <a:t>, Ben Messer</a:t>
            </a:r>
            <a:r>
              <a:rPr lang="en-GB" sz="2000" baseline="30000" dirty="0"/>
              <a:t>3</a:t>
            </a:r>
            <a:r>
              <a:rPr lang="en-GB" sz="2000" dirty="0"/>
              <a:t>, Stephen Rice</a:t>
            </a:r>
            <a:r>
              <a:rPr lang="en-GB" sz="2000" baseline="30000" dirty="0"/>
              <a:t>2</a:t>
            </a:r>
            <a:endParaRPr lang="en-GB" sz="2000" dirty="0"/>
          </a:p>
        </p:txBody>
      </p:sp>
      <p:sp>
        <p:nvSpPr>
          <p:cNvPr id="6" name="Title 5"/>
          <p:cNvSpPr>
            <a:spLocks noGrp="1"/>
          </p:cNvSpPr>
          <p:nvPr>
            <p:ph type="ctrTitle"/>
          </p:nvPr>
        </p:nvSpPr>
        <p:spPr>
          <a:xfrm>
            <a:off x="618344" y="1525633"/>
            <a:ext cx="7772400" cy="1795008"/>
          </a:xfrm>
        </p:spPr>
        <p:txBody>
          <a:bodyPr>
            <a:normAutofit/>
          </a:bodyPr>
          <a:lstStyle/>
          <a:p>
            <a:r>
              <a:rPr lang="en-GB" sz="3200" b="1" dirty="0"/>
              <a:t>Modelling conditional dependence of diagnostic tests for Sepsis in an early economic model</a:t>
            </a:r>
          </a:p>
        </p:txBody>
      </p:sp>
      <p:sp>
        <p:nvSpPr>
          <p:cNvPr id="8" name="Rectangle 7"/>
          <p:cNvSpPr/>
          <p:nvPr/>
        </p:nvSpPr>
        <p:spPr>
          <a:xfrm>
            <a:off x="1972639" y="5265506"/>
            <a:ext cx="6485562" cy="1186607"/>
          </a:xfrm>
          <a:prstGeom prst="rect">
            <a:avLst/>
          </a:prstGeom>
        </p:spPr>
        <p:txBody>
          <a:bodyPr wrap="square">
            <a:spAutoFit/>
          </a:bodyPr>
          <a:lstStyle/>
          <a:p>
            <a:pPr>
              <a:lnSpc>
                <a:spcPct val="107000"/>
              </a:lnSpc>
              <a:spcAft>
                <a:spcPts val="800"/>
              </a:spcAft>
            </a:pP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1 NIHR Newcastle In Vitro Diagnostics Co-operative </a:t>
            </a:r>
            <a:endParaRPr lang="en-GB" sz="2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2 Institute of Health &amp; Society </a:t>
            </a:r>
            <a:r>
              <a:rPr lang="en-GB" dirty="0" smtClean="0">
                <a:solidFill>
                  <a:schemeClr val="bg1"/>
                </a:solidFill>
                <a:latin typeface="Calibri" panose="020F0502020204030204" pitchFamily="34" charset="0"/>
                <a:ea typeface="Calibri" panose="020F0502020204030204" pitchFamily="34" charset="0"/>
                <a:cs typeface="Calibri" panose="020F0502020204030204" pitchFamily="34" charset="0"/>
              </a:rPr>
              <a:t>(IHS), </a:t>
            </a: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Newcastle University </a:t>
            </a:r>
            <a:endParaRPr lang="en-GB" sz="24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3 </a:t>
            </a:r>
            <a:r>
              <a:rPr lang="en-GB" dirty="0" err="1">
                <a:solidFill>
                  <a:schemeClr val="bg1"/>
                </a:solidFill>
                <a:latin typeface="Calibri" panose="020F0502020204030204" pitchFamily="34" charset="0"/>
                <a:ea typeface="Calibri" panose="020F0502020204030204" pitchFamily="34" charset="0"/>
                <a:cs typeface="Calibri" panose="020F0502020204030204" pitchFamily="34" charset="0"/>
              </a:rPr>
              <a:t>NuTH</a:t>
            </a: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 (Newcastle Hospitals NHS Foundation Trust)</a:t>
            </a:r>
            <a:endParaRPr lang="en-GB" sz="2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CFB3D76-E95C-734A-BDD4-10A5E36E6C85}" type="slidenum">
              <a:rPr lang="en-US" smtClean="0"/>
              <a:pPr/>
              <a:t>1</a:t>
            </a:fld>
            <a:endParaRPr lang="en-US" dirty="0"/>
          </a:p>
        </p:txBody>
      </p:sp>
    </p:spTree>
    <p:extLst>
      <p:ext uri="{BB962C8B-B14F-4D97-AF65-F5344CB8AC3E}">
        <p14:creationId xmlns:p14="http://schemas.microsoft.com/office/powerpoint/2010/main" val="2256031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06" y="365127"/>
            <a:ext cx="8104644" cy="878788"/>
          </a:xfrm>
        </p:spPr>
        <p:txBody>
          <a:bodyPr>
            <a:normAutofit fontScale="90000"/>
          </a:bodyPr>
          <a:lstStyle/>
          <a:p>
            <a:r>
              <a:rPr lang="en-GB" b="1" dirty="0"/>
              <a:t>Conditional Dependence Parallel; </a:t>
            </a:r>
            <a:r>
              <a:rPr lang="en-GB" b="1" dirty="0" err="1" smtClean="0"/>
              <a:t>Sp</a:t>
            </a:r>
            <a:r>
              <a:rPr lang="en-GB" b="1" dirty="0"/>
              <a:t> </a:t>
            </a:r>
            <a:r>
              <a:rPr lang="en-GB" b="1" dirty="0" smtClean="0"/>
              <a:t>(AND)</a:t>
            </a:r>
            <a:endParaRPr lang="en-GB"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10</a:t>
            </a:fld>
            <a:endParaRPr lang="en-US" dirty="0"/>
          </a:p>
        </p:txBody>
      </p:sp>
      <p:sp>
        <p:nvSpPr>
          <p:cNvPr id="5" name="Rectangle 1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pSp>
        <p:nvGrpSpPr>
          <p:cNvPr id="6" name="Group 5"/>
          <p:cNvGrpSpPr/>
          <p:nvPr/>
        </p:nvGrpSpPr>
        <p:grpSpPr>
          <a:xfrm>
            <a:off x="559325" y="2275165"/>
            <a:ext cx="3374016" cy="2396296"/>
            <a:chOff x="60960" y="243840"/>
            <a:chExt cx="3223260" cy="2103120"/>
          </a:xfrm>
        </p:grpSpPr>
        <p:sp>
          <p:nvSpPr>
            <p:cNvPr id="9" name="Rectangle 8"/>
            <p:cNvSpPr/>
            <p:nvPr/>
          </p:nvSpPr>
          <p:spPr>
            <a:xfrm>
              <a:off x="60960" y="243840"/>
              <a:ext cx="3223260" cy="2103120"/>
            </a:xfrm>
            <a:prstGeom prst="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0" name="Oval 9"/>
            <p:cNvSpPr/>
            <p:nvPr/>
          </p:nvSpPr>
          <p:spPr>
            <a:xfrm>
              <a:off x="673441" y="695858"/>
              <a:ext cx="1394460" cy="1257300"/>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11" name="Straight Connector 10"/>
            <p:cNvCxnSpPr>
              <a:endCxn id="10" idx="7"/>
            </p:cNvCxnSpPr>
            <p:nvPr/>
          </p:nvCxnSpPr>
          <p:spPr>
            <a:xfrm flipV="1">
              <a:off x="1365237" y="879985"/>
              <a:ext cx="498450" cy="47009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373143" y="1036646"/>
              <a:ext cx="593103" cy="55690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 Box 2"/>
                <p:cNvSpPr txBox="1">
                  <a:spLocks noChangeArrowheads="1"/>
                </p:cNvSpPr>
                <p:nvPr/>
              </p:nvSpPr>
              <p:spPr bwMode="auto">
                <a:xfrm>
                  <a:off x="602181" y="547359"/>
                  <a:ext cx="251460" cy="31242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effectLst/>
                                <a:latin typeface="Cambria Math" panose="02040503050406030204" pitchFamily="18" charset="0"/>
                                <a:ea typeface="Calibri" panose="020F0502020204030204" pitchFamily="34" charset="0"/>
                                <a:cs typeface="Times New Roman" panose="02020603050405020304" pitchFamily="18" charset="0"/>
                              </a:rPr>
                              <m:t>𝑆𝑝</m:t>
                            </m:r>
                          </m:e>
                          <m:sub>
                            <m:r>
                              <a:rPr lang="en-GB" sz="11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Text Box 2"/>
                <p:cNvSpPr txBox="1">
                  <a:spLocks noRot="1" noChangeAspect="1" noMove="1" noResize="1" noEditPoints="1" noAdjustHandles="1" noChangeArrowheads="1" noChangeShapeType="1" noTextEdit="1"/>
                </p:cNvSpPr>
                <p:nvPr/>
              </p:nvSpPr>
              <p:spPr bwMode="auto">
                <a:xfrm>
                  <a:off x="602181" y="547359"/>
                  <a:ext cx="251460" cy="312420"/>
                </a:xfrm>
                <a:prstGeom prst="rect">
                  <a:avLst/>
                </a:prstGeom>
                <a:blipFill>
                  <a:blip r:embed="rId2"/>
                  <a:stretch>
                    <a:fillRect r="-31707"/>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 Box 2"/>
                <p:cNvSpPr txBox="1">
                  <a:spLocks noChangeArrowheads="1"/>
                </p:cNvSpPr>
                <p:nvPr/>
              </p:nvSpPr>
              <p:spPr bwMode="auto">
                <a:xfrm>
                  <a:off x="2552421" y="579120"/>
                  <a:ext cx="251460" cy="2895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effectLst/>
                                <a:latin typeface="Cambria Math" panose="02040503050406030204" pitchFamily="18" charset="0"/>
                                <a:ea typeface="Calibri" panose="020F0502020204030204" pitchFamily="34" charset="0"/>
                                <a:cs typeface="Times New Roman" panose="02020603050405020304" pitchFamily="18" charset="0"/>
                              </a:rPr>
                              <m:t>𝑆𝑝</m:t>
                            </m:r>
                          </m:e>
                          <m:sub>
                            <m:r>
                              <a:rPr lang="en-GB" sz="11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 Box 2"/>
                <p:cNvSpPr txBox="1">
                  <a:spLocks noRot="1" noChangeAspect="1" noMove="1" noResize="1" noEditPoints="1" noAdjustHandles="1" noChangeArrowheads="1" noChangeShapeType="1" noTextEdit="1"/>
                </p:cNvSpPr>
                <p:nvPr/>
              </p:nvSpPr>
              <p:spPr bwMode="auto">
                <a:xfrm>
                  <a:off x="2552421" y="579120"/>
                  <a:ext cx="251460" cy="289560"/>
                </a:xfrm>
                <a:prstGeom prst="rect">
                  <a:avLst/>
                </a:prstGeom>
                <a:blipFill>
                  <a:blip r:embed="rId3"/>
                  <a:stretch>
                    <a:fillRect r="-30952"/>
                  </a:stretch>
                </a:blipFill>
                <a:ln w="9525">
                  <a:noFill/>
                  <a:miter lim="800000"/>
                  <a:headEnd/>
                  <a:tailEnd/>
                </a:ln>
              </p:spPr>
              <p:txBody>
                <a:bodyPr/>
                <a:lstStyle/>
                <a:p>
                  <a:r>
                    <a:rPr lang="en-GB">
                      <a:noFill/>
                    </a:rPr>
                    <a:t> </a:t>
                  </a:r>
                </a:p>
              </p:txBody>
            </p:sp>
          </mc:Fallback>
        </mc:AlternateContent>
        <p:cxnSp>
          <p:nvCxnSpPr>
            <p:cNvPr id="15" name="Straight Connector 14"/>
            <p:cNvCxnSpPr/>
            <p:nvPr/>
          </p:nvCxnSpPr>
          <p:spPr>
            <a:xfrm flipV="1">
              <a:off x="1365237" y="807499"/>
              <a:ext cx="409040" cy="37003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447217" y="1205528"/>
              <a:ext cx="593433" cy="50425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523165" y="1344629"/>
              <a:ext cx="552642" cy="4978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337310" y="697466"/>
              <a:ext cx="1283835" cy="12957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36" name="Group 35"/>
          <p:cNvGrpSpPr/>
          <p:nvPr/>
        </p:nvGrpSpPr>
        <p:grpSpPr>
          <a:xfrm>
            <a:off x="4828091" y="2272773"/>
            <a:ext cx="3223260" cy="2401080"/>
            <a:chOff x="60960" y="243840"/>
            <a:chExt cx="3223260" cy="2103120"/>
          </a:xfrm>
        </p:grpSpPr>
        <p:sp>
          <p:nvSpPr>
            <p:cNvPr id="38" name="Rectangle 37"/>
            <p:cNvSpPr/>
            <p:nvPr/>
          </p:nvSpPr>
          <p:spPr>
            <a:xfrm>
              <a:off x="60960" y="243840"/>
              <a:ext cx="3223260" cy="2103120"/>
            </a:xfrm>
            <a:prstGeom prst="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9" name="Oval 38"/>
            <p:cNvSpPr/>
            <p:nvPr/>
          </p:nvSpPr>
          <p:spPr>
            <a:xfrm>
              <a:off x="852228" y="602638"/>
              <a:ext cx="1394460" cy="1283178"/>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mc:AlternateContent xmlns:mc="http://schemas.openxmlformats.org/markup-compatibility/2006" xmlns:a14="http://schemas.microsoft.com/office/drawing/2010/main">
          <mc:Choice Requires="a14">
            <p:sp>
              <p:nvSpPr>
                <p:cNvPr id="42" name="Text Box 2"/>
                <p:cNvSpPr txBox="1">
                  <a:spLocks noChangeArrowheads="1"/>
                </p:cNvSpPr>
                <p:nvPr/>
              </p:nvSpPr>
              <p:spPr bwMode="auto">
                <a:xfrm>
                  <a:off x="640080" y="556260"/>
                  <a:ext cx="251460" cy="31242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effectLst/>
                                <a:latin typeface="Cambria Math" panose="02040503050406030204" pitchFamily="18" charset="0"/>
                                <a:ea typeface="Calibri" panose="020F0502020204030204" pitchFamily="34" charset="0"/>
                                <a:cs typeface="Times New Roman" panose="02020603050405020304" pitchFamily="18" charset="0"/>
                              </a:rPr>
                              <m:t>𝑆𝑝</m:t>
                            </m:r>
                          </m:e>
                          <m:sub>
                            <m:r>
                              <a:rPr lang="en-GB" sz="11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2" name="Text Box 2"/>
                <p:cNvSpPr txBox="1">
                  <a:spLocks noRot="1" noChangeAspect="1" noMove="1" noResize="1" noEditPoints="1" noAdjustHandles="1" noChangeArrowheads="1" noChangeShapeType="1" noTextEdit="1"/>
                </p:cNvSpPr>
                <p:nvPr/>
              </p:nvSpPr>
              <p:spPr bwMode="auto">
                <a:xfrm>
                  <a:off x="640080" y="556260"/>
                  <a:ext cx="251460" cy="312420"/>
                </a:xfrm>
                <a:prstGeom prst="rect">
                  <a:avLst/>
                </a:prstGeom>
                <a:blipFill>
                  <a:blip r:embed="rId4"/>
                  <a:stretch>
                    <a:fillRect r="-31707"/>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 Box 2"/>
                <p:cNvSpPr txBox="1">
                  <a:spLocks noChangeArrowheads="1"/>
                </p:cNvSpPr>
                <p:nvPr/>
              </p:nvSpPr>
              <p:spPr bwMode="auto">
                <a:xfrm>
                  <a:off x="2626054" y="567488"/>
                  <a:ext cx="251460" cy="283597"/>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effectLst/>
                                <a:latin typeface="Cambria Math" panose="02040503050406030204" pitchFamily="18" charset="0"/>
                                <a:ea typeface="Calibri" panose="020F0502020204030204" pitchFamily="34" charset="0"/>
                                <a:cs typeface="Times New Roman" panose="02020603050405020304" pitchFamily="18" charset="0"/>
                              </a:rPr>
                              <m:t>𝑆𝑝</m:t>
                            </m:r>
                          </m:e>
                          <m:sub>
                            <m:r>
                              <a:rPr lang="en-GB" sz="1100" i="1">
                                <a:effectLst/>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3" name="Text Box 2"/>
                <p:cNvSpPr txBox="1">
                  <a:spLocks noRot="1" noChangeAspect="1" noMove="1" noResize="1" noEditPoints="1" noAdjustHandles="1" noChangeArrowheads="1" noChangeShapeType="1" noTextEdit="1"/>
                </p:cNvSpPr>
                <p:nvPr/>
              </p:nvSpPr>
              <p:spPr bwMode="auto">
                <a:xfrm>
                  <a:off x="2626054" y="567488"/>
                  <a:ext cx="251460" cy="283597"/>
                </a:xfrm>
                <a:prstGeom prst="rect">
                  <a:avLst/>
                </a:prstGeom>
                <a:blipFill>
                  <a:blip r:embed="rId5"/>
                  <a:stretch>
                    <a:fillRect r="-34146"/>
                  </a:stretch>
                </a:blipFill>
                <a:ln w="9525">
                  <a:noFill/>
                  <a:miter lim="800000"/>
                  <a:headEnd/>
                  <a:tailEnd/>
                </a:ln>
              </p:spPr>
              <p:txBody>
                <a:bodyPr/>
                <a:lstStyle/>
                <a:p>
                  <a:r>
                    <a:rPr lang="en-GB">
                      <a:noFill/>
                    </a:rPr>
                    <a:t> </a:t>
                  </a:r>
                </a:p>
              </p:txBody>
            </p:sp>
          </mc:Fallback>
        </mc:AlternateContent>
        <p:sp>
          <p:nvSpPr>
            <p:cNvPr id="48" name="Oval 47"/>
            <p:cNvSpPr/>
            <p:nvPr/>
          </p:nvSpPr>
          <p:spPr>
            <a:xfrm>
              <a:off x="1483043" y="647498"/>
              <a:ext cx="1295632" cy="126512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67" name="Straight Connector 66"/>
          <p:cNvCxnSpPr/>
          <p:nvPr/>
        </p:nvCxnSpPr>
        <p:spPr>
          <a:xfrm flipV="1">
            <a:off x="6324461" y="2824958"/>
            <a:ext cx="421732" cy="30401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265849" y="2932992"/>
            <a:ext cx="575144" cy="435119"/>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297670" y="3095174"/>
            <a:ext cx="645974" cy="48768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6369371" y="3310464"/>
            <a:ext cx="652565" cy="51294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530312" y="3654560"/>
            <a:ext cx="431763" cy="332287"/>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p:cNvSpPr/>
              <p:nvPr/>
            </p:nvSpPr>
            <p:spPr>
              <a:xfrm>
                <a:off x="2710110" y="4980369"/>
                <a:ext cx="3729611" cy="400110"/>
              </a:xfrm>
              <a:prstGeom prst="rect">
                <a:avLst/>
              </a:prstGeom>
            </p:spPr>
            <p:txBody>
              <a:bodyPr wrap="none">
                <a:spAutoFit/>
              </a:bodyPr>
              <a:lstStyle/>
              <a:p>
                <a:r>
                  <a:rPr lang="en-GB" sz="1200" b="1" i="1" dirty="0" smtClean="0">
                    <a:latin typeface="Calibri" panose="020F0502020204030204" pitchFamily="34" charset="0"/>
                    <a:ea typeface="Calibri" panose="020F0502020204030204" pitchFamily="34" charset="0"/>
                    <a:cs typeface="Times New Roman" panose="02020603050405020304" pitchFamily="18" charset="0"/>
                  </a:rPr>
                  <a:t>Conditional Dependence: </a:t>
                </a:r>
                <a:r>
                  <a:rPr lang="en-GB" sz="2000" i="1" dirty="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a:t>
                </a:r>
                <a:r>
                  <a:rPr lang="en-GB" sz="1400" i="1" dirty="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 </a:t>
                </a:r>
                <a:r>
                  <a:rPr lang="en-GB" sz="1400" i="1" dirty="0" err="1" smtClean="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Sp</a:t>
                </a:r>
                <a:r>
                  <a:rPr lang="en-GB" sz="1400" i="1" dirty="0" smtClean="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a:t>
                </a:r>
                <a14:m>
                  <m:oMath xmlns:m="http://schemas.openxmlformats.org/officeDocument/2006/math">
                    <m:r>
                      <a:rPr lang="en-GB" sz="1400" i="1">
                        <a:latin typeface="Cambria Math" panose="02040503050406030204" pitchFamily="18" charset="0"/>
                        <a:ea typeface="Calibri" panose="020F0502020204030204" pitchFamily="34" charset="0"/>
                        <a:cs typeface="Times New Roman" panose="02020603050405020304" pitchFamily="18" charset="0"/>
                      </a:rPr>
                      <m:t>𝜑</m:t>
                    </m:r>
                  </m:oMath>
                </a14:m>
                <a:r>
                  <a:rPr lang="en-GB" sz="1400" i="1" dirty="0">
                    <a:latin typeface="Cambria Math" panose="02040503050406030204" pitchFamily="18" charset="0"/>
                    <a:ea typeface="Calibri" panose="020F0502020204030204" pitchFamily="34" charset="0"/>
                    <a:cs typeface="Times New Roman" panose="02020603050405020304" pitchFamily="18" charset="0"/>
                  </a:rPr>
                  <a:t>12 – (</a:t>
                </a:r>
                <a14:m>
                  <m:oMath xmlns:m="http://schemas.openxmlformats.org/officeDocument/2006/math">
                    <m:r>
                      <a:rPr lang="en-GB" sz="1400" i="1">
                        <a:latin typeface="Cambria Math" panose="02040503050406030204" pitchFamily="18" charset="0"/>
                        <a:ea typeface="Calibri" panose="020F0502020204030204" pitchFamily="34" charset="0"/>
                        <a:cs typeface="Times New Roman" panose="02020603050405020304" pitchFamily="18" charset="0"/>
                      </a:rPr>
                      <m:t>𝑆</m:t>
                    </m:r>
                    <m:r>
                      <a:rPr lang="en-GB" sz="1400" b="0" i="1" smtClean="0">
                        <a:latin typeface="Cambria Math" panose="02040503050406030204" pitchFamily="18" charset="0"/>
                        <a:ea typeface="Calibri" panose="020F0502020204030204" pitchFamily="34" charset="0"/>
                        <a:cs typeface="Times New Roman" panose="02020603050405020304" pitchFamily="18" charset="0"/>
                      </a:rPr>
                      <m:t>𝑝</m:t>
                    </m:r>
                    <m:r>
                      <a:rPr lang="en-GB" sz="1400" i="1">
                        <a:latin typeface="Cambria Math" panose="02040503050406030204" pitchFamily="18" charset="0"/>
                        <a:ea typeface="Calibri" panose="020F0502020204030204" pitchFamily="34" charset="0"/>
                        <a:cs typeface="Times New Roman" panose="02020603050405020304" pitchFamily="18" charset="0"/>
                      </a:rPr>
                      <m:t>1∗</m:t>
                    </m:r>
                    <m:r>
                      <a:rPr lang="en-GB" sz="1400" i="1">
                        <a:latin typeface="Cambria Math" panose="02040503050406030204" pitchFamily="18" charset="0"/>
                        <a:ea typeface="Calibri" panose="020F0502020204030204" pitchFamily="34" charset="0"/>
                        <a:cs typeface="Times New Roman" panose="02020603050405020304" pitchFamily="18" charset="0"/>
                      </a:rPr>
                      <m:t>𝑆𝑝</m:t>
                    </m:r>
                    <m:r>
                      <a:rPr lang="en-GB" sz="1400" i="1">
                        <a:latin typeface="Cambria Math" panose="02040503050406030204" pitchFamily="18" charset="0"/>
                        <a:ea typeface="Calibri" panose="020F0502020204030204" pitchFamily="34" charset="0"/>
                        <a:cs typeface="Times New Roman" panose="02020603050405020304" pitchFamily="18" charset="0"/>
                      </a:rPr>
                      <m:t>2)</m:t>
                    </m:r>
                    <m:r>
                      <m:rPr>
                        <m:nor/>
                      </m:rPr>
                      <a:rPr lang="en-GB" sz="1400" i="1" dirty="0">
                        <a:latin typeface="Cambria Math" panose="02040503050406030204" pitchFamily="18" charset="0"/>
                        <a:ea typeface="Calibri" panose="020F0502020204030204" pitchFamily="34" charset="0"/>
                        <a:cs typeface="Times New Roman" panose="02020603050405020304" pitchFamily="18" charset="0"/>
                      </a:rPr>
                      <m:t> </m:t>
                    </m:r>
                  </m:oMath>
                </a14:m>
                <a:endParaRPr lang="en-GB" sz="1400" i="1" dirty="0">
                  <a:latin typeface="Cambria Math" panose="02040503050406030204" pitchFamily="18" charset="0"/>
                  <a:ea typeface="Calibri" panose="020F0502020204030204" pitchFamily="34" charset="0"/>
                  <a:cs typeface="Times New Roman" panose="02020603050405020304" pitchFamily="18"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2710110" y="4980369"/>
                <a:ext cx="3729611" cy="400110"/>
              </a:xfrm>
              <a:prstGeom prst="rect">
                <a:avLst/>
              </a:prstGeom>
              <a:blipFill>
                <a:blip r:embed="rId6"/>
                <a:stretch>
                  <a:fillRect l="-164" t="-9091"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352776" y="5487403"/>
                <a:ext cx="4486875" cy="27699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GB" sz="1200" b="1" i="1" dirty="0">
                          <a:latin typeface="Calibri" panose="020F0502020204030204" pitchFamily="34" charset="0"/>
                          <a:ea typeface="Calibri" panose="020F0502020204030204" pitchFamily="34" charset="0"/>
                          <a:cs typeface="Times New Roman" panose="02020603050405020304" pitchFamily="18" charset="0"/>
                        </a:rPr>
                        <m:t>joint</m:t>
                      </m:r>
                      <m:r>
                        <m:rPr>
                          <m:nor/>
                        </m:rPr>
                        <a:rPr lang="en-GB" sz="1200" b="1" i="1" dirty="0">
                          <a:latin typeface="Calibri" panose="020F0502020204030204" pitchFamily="34" charset="0"/>
                          <a:ea typeface="Calibri" panose="020F0502020204030204" pitchFamily="34" charset="0"/>
                          <a:cs typeface="Times New Roman" panose="02020603050405020304" pitchFamily="18" charset="0"/>
                        </a:rPr>
                        <m:t> </m:t>
                      </m:r>
                      <m:r>
                        <m:rPr>
                          <m:nor/>
                        </m:rPr>
                        <a:rPr lang="en-GB" sz="1200" b="1" i="1" dirty="0">
                          <a:latin typeface="Calibri" panose="020F0502020204030204" pitchFamily="34" charset="0"/>
                          <a:ea typeface="Calibri" panose="020F0502020204030204" pitchFamily="34" charset="0"/>
                          <a:cs typeface="Times New Roman" panose="02020603050405020304" pitchFamily="18" charset="0"/>
                        </a:rPr>
                        <m:t>OR</m:t>
                      </m:r>
                      <m:r>
                        <m:rPr>
                          <m:nor/>
                        </m:rPr>
                        <a:rPr lang="en-GB" sz="1200" b="1" i="1" dirty="0">
                          <a:latin typeface="Calibri" panose="020F0502020204030204" pitchFamily="34" charset="0"/>
                          <a:ea typeface="Calibri" panose="020F0502020204030204" pitchFamily="34" charset="0"/>
                          <a:cs typeface="Times New Roman" panose="02020603050405020304" pitchFamily="18" charset="0"/>
                        </a:rPr>
                        <m:t> </m:t>
                      </m:r>
                      <m:r>
                        <m:rPr>
                          <m:nor/>
                        </m:rPr>
                        <a:rPr lang="en-GB" sz="1200" b="1" i="1" dirty="0">
                          <a:latin typeface="Calibri" panose="020F0502020204030204" pitchFamily="34" charset="0"/>
                          <a:ea typeface="Calibri" panose="020F0502020204030204" pitchFamily="34" charset="0"/>
                          <a:cs typeface="Times New Roman" panose="02020603050405020304" pitchFamily="18" charset="0"/>
                        </a:rPr>
                        <m:t>specificity</m:t>
                      </m:r>
                      <m:r>
                        <a:rPr lang="en-GB" sz="1200" i="0">
                          <a:latin typeface="Cambria Math" panose="02040503050406030204" pitchFamily="18" charset="0"/>
                        </a:rPr>
                        <m:t>=</m:t>
                      </m:r>
                      <m:r>
                        <a:rPr lang="en-GB" sz="1200" b="0" i="1" smtClean="0">
                          <a:latin typeface="Cambria Math" panose="02040503050406030204" pitchFamily="18" charset="0"/>
                        </a:rPr>
                        <m:t>𝑆𝑝</m:t>
                      </m:r>
                      <m:r>
                        <a:rPr lang="en-GB" sz="1200" b="0" i="1" smtClean="0">
                          <a:latin typeface="Cambria Math" panose="02040503050406030204" pitchFamily="18" charset="0"/>
                        </a:rPr>
                        <m:t>1∗</m:t>
                      </m:r>
                      <m:r>
                        <a:rPr lang="en-GB" sz="1200" b="0" i="1" smtClean="0">
                          <a:latin typeface="Cambria Math" panose="02040503050406030204" pitchFamily="18" charset="0"/>
                        </a:rPr>
                        <m:t>𝑆𝑝</m:t>
                      </m:r>
                      <m:r>
                        <a:rPr lang="en-GB" sz="1200" b="0" i="1" smtClean="0">
                          <a:latin typeface="Cambria Math" panose="02040503050406030204" pitchFamily="18" charset="0"/>
                        </a:rPr>
                        <m:t>2</m:t>
                      </m:r>
                      <m:r>
                        <a:rPr lang="en-GB" sz="1200" i="0">
                          <a:latin typeface="Cambria Math" panose="02040503050406030204" pitchFamily="18" charset="0"/>
                        </a:rPr>
                        <m:t>+</m:t>
                      </m:r>
                      <m:r>
                        <m:rPr>
                          <m:nor/>
                        </m:rPr>
                        <a:rPr lang="en-GB" sz="1200" i="1" dirty="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m:t> </m:t>
                      </m:r>
                      <m:r>
                        <m:rPr>
                          <m:nor/>
                        </m:rPr>
                        <a:rPr lang="en-GB" sz="1200" i="1" dirty="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m:t>Sp</m:t>
                      </m:r>
                    </m:oMath>
                  </m:oMathPara>
                </a14:m>
                <a:endParaRPr lang="en-GB" sz="1200" dirty="0"/>
              </a:p>
            </p:txBody>
          </p:sp>
        </mc:Choice>
        <mc:Fallback xmlns="">
          <p:sp>
            <p:nvSpPr>
              <p:cNvPr id="32" name="Rectangle 31"/>
              <p:cNvSpPr>
                <a:spLocks noRot="1" noChangeAspect="1" noMove="1" noResize="1" noEditPoints="1" noAdjustHandles="1" noChangeArrowheads="1" noChangeShapeType="1" noTextEdit="1"/>
              </p:cNvSpPr>
              <p:nvPr/>
            </p:nvSpPr>
            <p:spPr>
              <a:xfrm>
                <a:off x="2352776" y="5487403"/>
                <a:ext cx="4486875" cy="276999"/>
              </a:xfrm>
              <a:prstGeom prst="rect">
                <a:avLst/>
              </a:prstGeom>
              <a:blipFill>
                <a:blip r:embed="rId7"/>
                <a:stretch>
                  <a:fillRect b="-21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025001" y="3271413"/>
                <a:ext cx="524371" cy="307777"/>
              </a:xfrm>
              <a:prstGeom prst="rect">
                <a:avLst/>
              </a:prstGeom>
            </p:spPr>
            <p:txBody>
              <a:bodyPr wrap="square">
                <a:spAutoFit/>
              </a:bodyPr>
              <a:lstStyle/>
              <a:p>
                <a14:m>
                  <m:oMath xmlns:m="http://schemas.openxmlformats.org/officeDocument/2006/math">
                    <m:r>
                      <a:rPr lang="en-GB" sz="1400" i="1" smtClean="0">
                        <a:solidFill>
                          <a:schemeClr val="bg2">
                            <a:lumMod val="10000"/>
                          </a:schemeClr>
                        </a:solidFill>
                        <a:latin typeface="Cambria Math" panose="02040503050406030204" pitchFamily="18" charset="0"/>
                        <a:ea typeface="Calibri" panose="020F0502020204030204" pitchFamily="34" charset="0"/>
                        <a:cs typeface="Times New Roman" panose="02020603050405020304" pitchFamily="18" charset="0"/>
                      </a:rPr>
                      <m:t>𝜑</m:t>
                    </m:r>
                  </m:oMath>
                </a14:m>
                <a:r>
                  <a:rPr lang="en-GB" sz="1400" i="1" dirty="0">
                    <a:solidFill>
                      <a:schemeClr val="bg2">
                        <a:lumMod val="10000"/>
                      </a:schemeClr>
                    </a:solidFill>
                    <a:latin typeface="Cambria Math" panose="02040503050406030204" pitchFamily="18" charset="0"/>
                    <a:ea typeface="Calibri" panose="020F0502020204030204" pitchFamily="34" charset="0"/>
                    <a:cs typeface="Times New Roman" panose="02020603050405020304" pitchFamily="18" charset="0"/>
                  </a:rPr>
                  <a:t>12 </a:t>
                </a:r>
                <a:endParaRPr lang="en-US" sz="1400" dirty="0">
                  <a:solidFill>
                    <a:schemeClr val="bg2">
                      <a:lumMod val="10000"/>
                    </a:schemeClr>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025001" y="3271413"/>
                <a:ext cx="524371" cy="307777"/>
              </a:xfrm>
              <a:prstGeom prst="rect">
                <a:avLst/>
              </a:prstGeom>
              <a:blipFill>
                <a:blip r:embed="rId8"/>
                <a:stretch>
                  <a:fillRect t="-6000" r="-6977" b="-18000"/>
                </a:stretch>
              </a:blipFill>
            </p:spPr>
            <p:txBody>
              <a:bodyPr/>
              <a:lstStyle/>
              <a:p>
                <a:r>
                  <a:rPr lang="en-GB">
                    <a:noFill/>
                  </a:rPr>
                  <a:t> </a:t>
                </a:r>
              </a:p>
            </p:txBody>
          </p:sp>
        </mc:Fallback>
      </mc:AlternateContent>
      <p:sp>
        <p:nvSpPr>
          <p:cNvPr id="33" name="Rectangle 32"/>
          <p:cNvSpPr/>
          <p:nvPr/>
        </p:nvSpPr>
        <p:spPr>
          <a:xfrm>
            <a:off x="1429713" y="2352426"/>
            <a:ext cx="2000823" cy="256993"/>
          </a:xfrm>
          <a:prstGeom prst="rect">
            <a:avLst/>
          </a:prstGeom>
        </p:spPr>
        <p:txBody>
          <a:bodyPr wrap="square">
            <a:spAutoFit/>
          </a:bodyPr>
          <a:lstStyle/>
          <a:p>
            <a:pPr algn="ctr">
              <a:lnSpc>
                <a:spcPct val="107000"/>
              </a:lnSpc>
              <a:spcAft>
                <a:spcPts val="800"/>
              </a:spcAft>
            </a:pPr>
            <a:r>
              <a:rPr lang="en-GB" sz="1000" dirty="0">
                <a:latin typeface="Calibri" panose="020F0502020204030204" pitchFamily="34" charset="0"/>
                <a:ea typeface="Calibri" panose="020F0502020204030204" pitchFamily="34" charset="0"/>
                <a:cs typeface="Times New Roman" panose="02020603050405020304" pitchFamily="18" charset="0"/>
              </a:rPr>
              <a:t>people </a:t>
            </a:r>
            <a:r>
              <a:rPr lang="en-GB" sz="1000" dirty="0" smtClean="0">
                <a:latin typeface="Calibri" panose="020F0502020204030204" pitchFamily="34" charset="0"/>
                <a:ea typeface="Calibri" panose="020F0502020204030204" pitchFamily="34" charset="0"/>
                <a:cs typeface="Times New Roman" panose="02020603050405020304" pitchFamily="18" charset="0"/>
              </a:rPr>
              <a:t>without </a:t>
            </a:r>
            <a:r>
              <a:rPr lang="en-GB" sz="1000" dirty="0">
                <a:latin typeface="Calibri" panose="020F0502020204030204" pitchFamily="34" charset="0"/>
                <a:ea typeface="Calibri" panose="020F0502020204030204" pitchFamily="34" charset="0"/>
                <a:cs typeface="Times New Roman" panose="02020603050405020304" pitchFamily="18" charset="0"/>
              </a:rPr>
              <a:t>the disease</a:t>
            </a:r>
          </a:p>
        </p:txBody>
      </p:sp>
      <p:sp>
        <p:nvSpPr>
          <p:cNvPr id="34" name="Oval 33"/>
          <p:cNvSpPr/>
          <p:nvPr/>
        </p:nvSpPr>
        <p:spPr>
          <a:xfrm>
            <a:off x="6175582" y="2703142"/>
            <a:ext cx="1386379" cy="14974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5" name="Rectangle 34"/>
          <p:cNvSpPr/>
          <p:nvPr/>
        </p:nvSpPr>
        <p:spPr>
          <a:xfrm>
            <a:off x="5745783" y="2331264"/>
            <a:ext cx="2000823" cy="256993"/>
          </a:xfrm>
          <a:prstGeom prst="rect">
            <a:avLst/>
          </a:prstGeom>
        </p:spPr>
        <p:txBody>
          <a:bodyPr wrap="square">
            <a:spAutoFit/>
          </a:bodyPr>
          <a:lstStyle/>
          <a:p>
            <a:pPr algn="ctr">
              <a:lnSpc>
                <a:spcPct val="107000"/>
              </a:lnSpc>
              <a:spcAft>
                <a:spcPts val="800"/>
              </a:spcAft>
            </a:pPr>
            <a:r>
              <a:rPr lang="en-GB" sz="1000" dirty="0">
                <a:latin typeface="Calibri" panose="020F0502020204030204" pitchFamily="34" charset="0"/>
                <a:ea typeface="Calibri" panose="020F0502020204030204" pitchFamily="34" charset="0"/>
                <a:cs typeface="Times New Roman" panose="02020603050405020304" pitchFamily="18" charset="0"/>
              </a:rPr>
              <a:t>people </a:t>
            </a:r>
            <a:r>
              <a:rPr lang="en-GB" sz="1000" dirty="0" smtClean="0">
                <a:latin typeface="Calibri" panose="020F0502020204030204" pitchFamily="34" charset="0"/>
                <a:ea typeface="Calibri" panose="020F0502020204030204" pitchFamily="34" charset="0"/>
                <a:cs typeface="Times New Roman" panose="02020603050405020304" pitchFamily="18" charset="0"/>
              </a:rPr>
              <a:t>without </a:t>
            </a:r>
            <a:r>
              <a:rPr lang="en-GB" sz="1000" dirty="0">
                <a:latin typeface="Calibri" panose="020F0502020204030204" pitchFamily="34" charset="0"/>
                <a:ea typeface="Calibri" panose="020F0502020204030204" pitchFamily="34" charset="0"/>
                <a:cs typeface="Times New Roman" panose="02020603050405020304" pitchFamily="18" charset="0"/>
              </a:rPr>
              <a:t>the disease</a:t>
            </a:r>
          </a:p>
        </p:txBody>
      </p:sp>
      <p:sp>
        <p:nvSpPr>
          <p:cNvPr id="46" name="Rectangle 45"/>
          <p:cNvSpPr/>
          <p:nvPr/>
        </p:nvSpPr>
        <p:spPr>
          <a:xfrm>
            <a:off x="670327" y="4250733"/>
            <a:ext cx="2832733" cy="388696"/>
          </a:xfrm>
          <a:prstGeom prst="rect">
            <a:avLst/>
          </a:prstGeom>
        </p:spPr>
        <p:txBody>
          <a:bodyPr wrap="square">
            <a:spAutoFit/>
          </a:bodyPr>
          <a:lstStyle/>
          <a:p>
            <a:pPr>
              <a:lnSpc>
                <a:spcPct val="107000"/>
              </a:lnSpc>
              <a:spcAft>
                <a:spcPts val="800"/>
              </a:spcAft>
            </a:pPr>
            <a:r>
              <a:rPr lang="en-GB" sz="900" dirty="0" smtClean="0">
                <a:latin typeface="Calibri" panose="020F0502020204030204" pitchFamily="34" charset="0"/>
                <a:ea typeface="Calibri" panose="020F0502020204030204" pitchFamily="34" charset="0"/>
                <a:cs typeface="Times New Roman" panose="02020603050405020304" pitchFamily="18" charset="0"/>
              </a:rPr>
              <a:t>Sp1: Specificity of Clinical judgement </a:t>
            </a:r>
            <a:r>
              <a:rPr lang="en-GB" sz="900" dirty="0">
                <a:latin typeface="Calibri" panose="020F0502020204030204" pitchFamily="34" charset="0"/>
                <a:ea typeface="Calibri" panose="020F0502020204030204" pitchFamily="34" charset="0"/>
                <a:cs typeface="Times New Roman" panose="02020603050405020304" pitchFamily="18" charset="0"/>
              </a:rPr>
              <a:t/>
            </a:r>
            <a:br>
              <a:rPr lang="en-GB" sz="900" dirty="0">
                <a:latin typeface="Calibri" panose="020F0502020204030204" pitchFamily="34" charset="0"/>
                <a:ea typeface="Calibri" panose="020F0502020204030204" pitchFamily="34" charset="0"/>
                <a:cs typeface="Times New Roman" panose="02020603050405020304" pitchFamily="18" charset="0"/>
              </a:rPr>
            </a:br>
            <a:r>
              <a:rPr lang="en-GB" sz="900" dirty="0" smtClean="0">
                <a:latin typeface="Calibri" panose="020F0502020204030204" pitchFamily="34" charset="0"/>
                <a:ea typeface="Calibri" panose="020F0502020204030204" pitchFamily="34" charset="0"/>
                <a:cs typeface="Times New Roman" panose="02020603050405020304" pitchFamily="18" charset="0"/>
              </a:rPr>
              <a:t>Sp2: Specificity of Mologic test</a:t>
            </a:r>
          </a:p>
        </p:txBody>
      </p:sp>
      <p:sp>
        <p:nvSpPr>
          <p:cNvPr id="51" name="Rectangle 50"/>
          <p:cNvSpPr/>
          <p:nvPr/>
        </p:nvSpPr>
        <p:spPr>
          <a:xfrm>
            <a:off x="4968418" y="4285157"/>
            <a:ext cx="2832733" cy="388696"/>
          </a:xfrm>
          <a:prstGeom prst="rect">
            <a:avLst/>
          </a:prstGeom>
        </p:spPr>
        <p:txBody>
          <a:bodyPr wrap="square">
            <a:spAutoFit/>
          </a:bodyPr>
          <a:lstStyle/>
          <a:p>
            <a:pPr>
              <a:lnSpc>
                <a:spcPct val="107000"/>
              </a:lnSpc>
              <a:spcAft>
                <a:spcPts val="800"/>
              </a:spcAft>
            </a:pPr>
            <a:r>
              <a:rPr lang="en-GB" sz="900" dirty="0" smtClean="0">
                <a:latin typeface="Calibri" panose="020F0502020204030204" pitchFamily="34" charset="0"/>
                <a:ea typeface="Calibri" panose="020F0502020204030204" pitchFamily="34" charset="0"/>
                <a:cs typeface="Times New Roman" panose="02020603050405020304" pitchFamily="18" charset="0"/>
              </a:rPr>
              <a:t>Sp1: Specificity of Clinical judgement </a:t>
            </a:r>
            <a:r>
              <a:rPr lang="en-GB" sz="900" dirty="0">
                <a:latin typeface="Calibri" panose="020F0502020204030204" pitchFamily="34" charset="0"/>
                <a:ea typeface="Calibri" panose="020F0502020204030204" pitchFamily="34" charset="0"/>
                <a:cs typeface="Times New Roman" panose="02020603050405020304" pitchFamily="18" charset="0"/>
              </a:rPr>
              <a:t/>
            </a:r>
            <a:br>
              <a:rPr lang="en-GB" sz="900" dirty="0">
                <a:latin typeface="Calibri" panose="020F0502020204030204" pitchFamily="34" charset="0"/>
                <a:ea typeface="Calibri" panose="020F0502020204030204" pitchFamily="34" charset="0"/>
                <a:cs typeface="Times New Roman" panose="02020603050405020304" pitchFamily="18" charset="0"/>
              </a:rPr>
            </a:br>
            <a:r>
              <a:rPr lang="en-GB" sz="900" dirty="0" smtClean="0">
                <a:latin typeface="Calibri" panose="020F0502020204030204" pitchFamily="34" charset="0"/>
                <a:ea typeface="Calibri" panose="020F0502020204030204" pitchFamily="34" charset="0"/>
                <a:cs typeface="Times New Roman" panose="02020603050405020304" pitchFamily="18" charset="0"/>
              </a:rPr>
              <a:t>Sp2: Specificity of Mologic test</a:t>
            </a:r>
          </a:p>
        </p:txBody>
      </p:sp>
      <p:sp>
        <p:nvSpPr>
          <p:cNvPr id="37" name="Rectangle 36"/>
          <p:cNvSpPr/>
          <p:nvPr/>
        </p:nvSpPr>
        <p:spPr>
          <a:xfrm>
            <a:off x="247162" y="1228187"/>
            <a:ext cx="8431732" cy="338554"/>
          </a:xfrm>
          <a:prstGeom prst="rect">
            <a:avLst/>
          </a:prstGeom>
        </p:spPr>
        <p:txBody>
          <a:bodyPr wrap="none">
            <a:spAutoFit/>
          </a:bodyPr>
          <a:lstStyle/>
          <a:p>
            <a:r>
              <a:rPr lang="en-GB" sz="1600" b="1" dirty="0" smtClean="0">
                <a:latin typeface="Calibri" panose="020F0502020204030204" pitchFamily="34" charset="0"/>
                <a:ea typeface="Calibri" panose="020F0502020204030204" pitchFamily="34" charset="0"/>
                <a:cs typeface="Arial" panose="020B0604020202020204" pitchFamily="34" charset="0"/>
              </a:rPr>
              <a:t> Explore specificity threshold for different conditional dependence scenarios for the Mologic test </a:t>
            </a:r>
            <a:endParaRPr lang="en-GB" sz="1600" b="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7963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Results; Two tests (Parallel</a:t>
            </a:r>
            <a:r>
              <a:rPr lang="en-GB" b="1" dirty="0" smtClean="0"/>
              <a:t>)</a:t>
            </a:r>
            <a:endParaRPr lang="en-GB" b="1"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11</a:t>
            </a:fld>
            <a:endParaRPr lang="en-US" dirty="0"/>
          </a:p>
        </p:txBody>
      </p:sp>
      <p:sp>
        <p:nvSpPr>
          <p:cNvPr id="3" name="TextBox 2"/>
          <p:cNvSpPr txBox="1"/>
          <p:nvPr/>
        </p:nvSpPr>
        <p:spPr>
          <a:xfrm>
            <a:off x="559864" y="1339470"/>
            <a:ext cx="7881492" cy="646331"/>
          </a:xfrm>
          <a:prstGeom prst="rect">
            <a:avLst/>
          </a:prstGeom>
          <a:noFill/>
        </p:spPr>
        <p:txBody>
          <a:bodyPr wrap="square" rtlCol="0">
            <a:spAutoFit/>
          </a:bodyPr>
          <a:lstStyle/>
          <a:p>
            <a:pPr algn="ctr"/>
            <a:r>
              <a:rPr lang="en-GB" b="1" dirty="0"/>
              <a:t>Test results for conditional dependence 0.35 and no conditional dependence over different prevalence for parallel testing </a:t>
            </a:r>
          </a:p>
        </p:txBody>
      </p:sp>
      <p:graphicFrame>
        <p:nvGraphicFramePr>
          <p:cNvPr id="7" name="Content Placeholder 4"/>
          <p:cNvGraphicFramePr>
            <a:graphicFrameLocks/>
          </p:cNvGraphicFramePr>
          <p:nvPr>
            <p:extLst>
              <p:ext uri="{D42A27DB-BD31-4B8C-83A1-F6EECF244321}">
                <p14:modId xmlns:p14="http://schemas.microsoft.com/office/powerpoint/2010/main" val="4222585618"/>
              </p:ext>
            </p:extLst>
          </p:nvPr>
        </p:nvGraphicFramePr>
        <p:xfrm>
          <a:off x="462013" y="2402208"/>
          <a:ext cx="8382927" cy="2336769"/>
        </p:xfrm>
        <a:graphic>
          <a:graphicData uri="http://schemas.openxmlformats.org/drawingml/2006/table">
            <a:tbl>
              <a:tblPr firstRow="1" firstCol="1" bandRow="1">
                <a:tableStyleId>{5C22544A-7EE6-4342-B048-85BDC9FD1C3A}</a:tableStyleId>
              </a:tblPr>
              <a:tblGrid>
                <a:gridCol w="2193631">
                  <a:extLst>
                    <a:ext uri="{9D8B030D-6E8A-4147-A177-3AD203B41FA5}">
                      <a16:colId xmlns:a16="http://schemas.microsoft.com/office/drawing/2014/main" val="273745407"/>
                    </a:ext>
                  </a:extLst>
                </a:gridCol>
                <a:gridCol w="750332">
                  <a:extLst>
                    <a:ext uri="{9D8B030D-6E8A-4147-A177-3AD203B41FA5}">
                      <a16:colId xmlns:a16="http://schemas.microsoft.com/office/drawing/2014/main" val="537391723"/>
                    </a:ext>
                  </a:extLst>
                </a:gridCol>
                <a:gridCol w="1225234">
                  <a:extLst>
                    <a:ext uri="{9D8B030D-6E8A-4147-A177-3AD203B41FA5}">
                      <a16:colId xmlns:a16="http://schemas.microsoft.com/office/drawing/2014/main" val="2789050610"/>
                    </a:ext>
                  </a:extLst>
                </a:gridCol>
                <a:gridCol w="1427176">
                  <a:extLst>
                    <a:ext uri="{9D8B030D-6E8A-4147-A177-3AD203B41FA5}">
                      <a16:colId xmlns:a16="http://schemas.microsoft.com/office/drawing/2014/main" val="306839004"/>
                    </a:ext>
                  </a:extLst>
                </a:gridCol>
                <a:gridCol w="1063571">
                  <a:extLst>
                    <a:ext uri="{9D8B030D-6E8A-4147-A177-3AD203B41FA5}">
                      <a16:colId xmlns:a16="http://schemas.microsoft.com/office/drawing/2014/main" val="2568114626"/>
                    </a:ext>
                  </a:extLst>
                </a:gridCol>
                <a:gridCol w="859364">
                  <a:extLst>
                    <a:ext uri="{9D8B030D-6E8A-4147-A177-3AD203B41FA5}">
                      <a16:colId xmlns:a16="http://schemas.microsoft.com/office/drawing/2014/main" val="1544207914"/>
                    </a:ext>
                  </a:extLst>
                </a:gridCol>
                <a:gridCol w="863619">
                  <a:extLst>
                    <a:ext uri="{9D8B030D-6E8A-4147-A177-3AD203B41FA5}">
                      <a16:colId xmlns:a16="http://schemas.microsoft.com/office/drawing/2014/main" val="4603177"/>
                    </a:ext>
                  </a:extLst>
                </a:gridCol>
              </a:tblGrid>
              <a:tr h="729599">
                <a:tc>
                  <a:txBody>
                    <a:bodyPr/>
                    <a:lstStyle/>
                    <a:p>
                      <a:pPr marL="0" algn="just" defTabSz="914400" rtl="0" eaLnBrk="1" latinLnBrk="0" hangingPunct="1">
                        <a:lnSpc>
                          <a:spcPct val="107000"/>
                        </a:lnSpc>
                        <a:spcAft>
                          <a:spcPts val="0"/>
                        </a:spcAft>
                      </a:pPr>
                      <a:r>
                        <a:rPr lang="en-GB" sz="1400" b="1" kern="1200" dirty="0">
                          <a:solidFill>
                            <a:schemeClr val="lt1"/>
                          </a:solidFill>
                          <a:effectLst/>
                          <a:latin typeface="+mn-lt"/>
                          <a:ea typeface="+mn-ea"/>
                          <a:cs typeface="+mn-cs"/>
                        </a:rPr>
                        <a:t>Possible Scenarios</a:t>
                      </a:r>
                    </a:p>
                  </a:txBody>
                  <a:tcPr marL="59749" marR="59749" marT="0" marB="0"/>
                </a:tc>
                <a:tc>
                  <a:txBody>
                    <a:bodyPr/>
                    <a:lstStyle/>
                    <a:p>
                      <a:pPr marL="0" algn="ctr" defTabSz="914400" rtl="0" eaLnBrk="1" latinLnBrk="0" hangingPunct="1">
                        <a:lnSpc>
                          <a:spcPct val="107000"/>
                        </a:lnSpc>
                        <a:spcAft>
                          <a:spcPts val="0"/>
                        </a:spcAft>
                      </a:pPr>
                      <a:r>
                        <a:rPr lang="en-GB" sz="1100" b="1" kern="1200" dirty="0">
                          <a:solidFill>
                            <a:schemeClr val="lt1"/>
                          </a:solidFill>
                          <a:effectLst/>
                          <a:latin typeface="+mn-lt"/>
                          <a:ea typeface="+mn-ea"/>
                          <a:cs typeface="+mn-cs"/>
                        </a:rPr>
                        <a:t> Test Cost (£) </a:t>
                      </a:r>
                    </a:p>
                  </a:txBody>
                  <a:tcPr marL="59749" marR="59749" marT="0" marB="0"/>
                </a:tc>
                <a:tc>
                  <a:txBody>
                    <a:bodyPr/>
                    <a:lstStyle/>
                    <a:p>
                      <a:pPr marL="0" algn="ctr" defTabSz="914400" rtl="0" eaLnBrk="1" latinLnBrk="0" hangingPunct="1">
                        <a:lnSpc>
                          <a:spcPct val="107000"/>
                        </a:lnSpc>
                        <a:spcAft>
                          <a:spcPts val="0"/>
                        </a:spcAft>
                      </a:pPr>
                      <a:r>
                        <a:rPr lang="en-GB" sz="1100" b="1" kern="1200" dirty="0">
                          <a:solidFill>
                            <a:schemeClr val="lt1"/>
                          </a:solidFill>
                          <a:effectLst/>
                          <a:latin typeface="+mn-lt"/>
                          <a:ea typeface="+mn-ea"/>
                          <a:cs typeface="+mn-cs"/>
                        </a:rPr>
                        <a:t>Prior probability of admission </a:t>
                      </a:r>
                    </a:p>
                  </a:txBody>
                  <a:tcPr marL="59749" marR="59749" marT="0" marB="0"/>
                </a:tc>
                <a:tc>
                  <a:txBody>
                    <a:bodyPr/>
                    <a:lstStyle/>
                    <a:p>
                      <a:pPr algn="ctr">
                        <a:lnSpc>
                          <a:spcPct val="107000"/>
                        </a:lnSpc>
                        <a:spcAft>
                          <a:spcPts val="0"/>
                        </a:spcAft>
                      </a:pPr>
                      <a:r>
                        <a:rPr lang="en-GB" sz="1100" dirty="0">
                          <a:effectLst/>
                        </a:rPr>
                        <a:t>Base-case </a:t>
                      </a:r>
                      <a:r>
                        <a:rPr lang="en-GB" sz="1100" dirty="0" smtClean="0">
                          <a:effectLst/>
                        </a:rPr>
                        <a:t>Sen/Spec</a:t>
                      </a:r>
                    </a:p>
                    <a:p>
                      <a:pPr algn="ctr">
                        <a:lnSpc>
                          <a:spcPct val="107000"/>
                        </a:lnSpc>
                        <a:spcAft>
                          <a:spcPts val="0"/>
                        </a:spcAft>
                      </a:pPr>
                      <a:r>
                        <a:rPr lang="en-GB" sz="1100" dirty="0" smtClean="0">
                          <a:effectLst/>
                          <a:latin typeface="Calibri" panose="020F0502020204030204" pitchFamily="34" charset="0"/>
                          <a:ea typeface="Calibri" panose="020F0502020204030204" pitchFamily="34" charset="0"/>
                          <a:cs typeface="Arial" panose="020B0604020202020204" pitchFamily="34" charset="0"/>
                        </a:rPr>
                        <a:t>(Current</a:t>
                      </a:r>
                      <a:r>
                        <a:rPr lang="en-GB" sz="1100" baseline="0" dirty="0" smtClean="0">
                          <a:effectLst/>
                          <a:latin typeface="Calibri" panose="020F0502020204030204" pitchFamily="34" charset="0"/>
                          <a:ea typeface="Calibri" panose="020F0502020204030204" pitchFamily="34" charset="0"/>
                          <a:cs typeface="Arial" panose="020B0604020202020204" pitchFamily="34" charset="0"/>
                        </a:rPr>
                        <a:t> Practice)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100" dirty="0">
                          <a:effectLst/>
                        </a:rPr>
                        <a:t>Reference Sen/Spec</a:t>
                      </a:r>
                    </a:p>
                    <a:p>
                      <a:pPr algn="ctr">
                        <a:lnSpc>
                          <a:spcPct val="107000"/>
                        </a:lnSpc>
                        <a:spcAft>
                          <a:spcPts val="0"/>
                        </a:spcAft>
                      </a:pPr>
                      <a:r>
                        <a:rPr lang="en-GB" sz="1100" dirty="0">
                          <a:effectLst/>
                        </a:rPr>
                        <a:t>Test value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100" dirty="0">
                          <a:effectLst/>
                        </a:rPr>
                        <a:t>Sen threshold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100" dirty="0">
                          <a:effectLst/>
                        </a:rPr>
                        <a:t>Spec threshold</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extLst>
                  <a:ext uri="{0D108BD9-81ED-4DB2-BD59-A6C34878D82A}">
                    <a16:rowId xmlns:a16="http://schemas.microsoft.com/office/drawing/2014/main" val="4234619237"/>
                  </a:ext>
                </a:extLst>
              </a:tr>
              <a:tr h="488665">
                <a:tc>
                  <a:txBody>
                    <a:bodyPr/>
                    <a:lstStyle/>
                    <a:p>
                      <a:pPr>
                        <a:lnSpc>
                          <a:spcPct val="107000"/>
                        </a:lnSpc>
                        <a:spcAft>
                          <a:spcPts val="0"/>
                        </a:spcAft>
                      </a:pPr>
                      <a:r>
                        <a:rPr lang="en-GB" sz="1200" dirty="0" smtClean="0">
                          <a:effectLst/>
                        </a:rPr>
                        <a:t>Scenario 6</a:t>
                      </a:r>
                      <a:r>
                        <a:rPr lang="en-GB" sz="1200" baseline="0" dirty="0" smtClean="0">
                          <a:effectLst/>
                        </a:rPr>
                        <a:t> </a:t>
                      </a:r>
                      <a:r>
                        <a:rPr lang="en-GB" sz="1050" dirty="0" smtClean="0">
                          <a:effectLst/>
                        </a:rPr>
                        <a:t>(Two test), Parallel</a:t>
                      </a:r>
                      <a:endParaRPr lang="en-GB" sz="1100" dirty="0" smtClean="0">
                        <a:effectLst/>
                      </a:endParaRPr>
                    </a:p>
                    <a:p>
                      <a:pPr>
                        <a:lnSpc>
                          <a:spcPct val="107000"/>
                        </a:lnSpc>
                        <a:spcAft>
                          <a:spcPts val="0"/>
                        </a:spcAft>
                      </a:pPr>
                      <a:r>
                        <a:rPr lang="en-GB" sz="1050" b="1" kern="1200" dirty="0" smtClean="0">
                          <a:solidFill>
                            <a:schemeClr val="lt1"/>
                          </a:solidFill>
                          <a:effectLst/>
                          <a:latin typeface="+mn-lt"/>
                          <a:ea typeface="+mn-ea"/>
                          <a:cs typeface="+mn-cs"/>
                        </a:rPr>
                        <a:t>No </a:t>
                      </a:r>
                      <a:r>
                        <a:rPr lang="en-GB" sz="1050" dirty="0" smtClean="0">
                          <a:effectLst/>
                        </a:rPr>
                        <a:t>Conditional</a:t>
                      </a:r>
                      <a:r>
                        <a:rPr lang="en-GB" sz="1050" baseline="0" dirty="0" smtClean="0">
                          <a:effectLst/>
                        </a:rPr>
                        <a:t> dependence </a:t>
                      </a:r>
                      <a:endParaRPr lang="en-GB" sz="1050" b="1" kern="1200" dirty="0">
                        <a:solidFill>
                          <a:schemeClr val="lt1"/>
                        </a:solidFill>
                        <a:effectLst/>
                        <a:latin typeface="+mn-lt"/>
                        <a:ea typeface="+mn-ea"/>
                        <a:cs typeface="+mn-cs"/>
                      </a:endParaRPr>
                    </a:p>
                  </a:txBody>
                  <a:tcPr marL="59749" marR="59749" marT="0" marB="0"/>
                </a:tc>
                <a:tc>
                  <a:txBody>
                    <a:bodyPr/>
                    <a:lstStyle/>
                    <a:p>
                      <a:pPr algn="ctr">
                        <a:lnSpc>
                          <a:spcPct val="107000"/>
                        </a:lnSpc>
                        <a:spcAft>
                          <a:spcPts val="0"/>
                        </a:spcAft>
                      </a:pPr>
                      <a:r>
                        <a:rPr lang="en-GB" sz="1600" dirty="0">
                          <a:effectLst/>
                        </a:rPr>
                        <a:t>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marL="0" algn="ctr" defTabSz="914400" rtl="0" eaLnBrk="1" latinLnBrk="0" hangingPunct="1">
                        <a:lnSpc>
                          <a:spcPct val="107000"/>
                        </a:lnSpc>
                        <a:spcAft>
                          <a:spcPts val="0"/>
                        </a:spcAft>
                      </a:pPr>
                      <a:r>
                        <a:rPr lang="en-GB" sz="1800" b="0" u="none" kern="1200" dirty="0">
                          <a:solidFill>
                            <a:schemeClr val="dk1"/>
                          </a:solidFill>
                          <a:effectLst/>
                          <a:latin typeface="+mn-lt"/>
                          <a:ea typeface="+mn-ea"/>
                          <a:cs typeface="+mn-cs"/>
                        </a:rPr>
                        <a:t>0.72</a:t>
                      </a:r>
                    </a:p>
                  </a:txBody>
                  <a:tcPr marL="59749" marR="59749" marT="0" marB="0"/>
                </a:tc>
                <a:tc>
                  <a:txBody>
                    <a:bodyPr/>
                    <a:lstStyle/>
                    <a:p>
                      <a:pPr algn="ctr">
                        <a:lnSpc>
                          <a:spcPct val="107000"/>
                        </a:lnSpc>
                        <a:spcAft>
                          <a:spcPts val="0"/>
                        </a:spcAft>
                      </a:pPr>
                      <a:r>
                        <a:rPr lang="en-GB" sz="1600" b="1" u="sng" kern="1200" dirty="0">
                          <a:solidFill>
                            <a:schemeClr val="dk1"/>
                          </a:solidFill>
                          <a:effectLst/>
                          <a:latin typeface="+mn-lt"/>
                          <a:ea typeface="+mn-ea"/>
                          <a:cs typeface="+mn-cs"/>
                        </a:rPr>
                        <a:t>0.97</a:t>
                      </a:r>
                    </a:p>
                  </a:txBody>
                  <a:tcPr marL="59749" marR="59749" marT="0" marB="0"/>
                </a:tc>
                <a:extLst>
                  <a:ext uri="{0D108BD9-81ED-4DB2-BD59-A6C34878D82A}">
                    <a16:rowId xmlns:a16="http://schemas.microsoft.com/office/drawing/2014/main" val="1437588853"/>
                  </a:ext>
                </a:extLst>
              </a:tr>
              <a:tr h="536386">
                <a:tc>
                  <a:txBody>
                    <a:bodyPr/>
                    <a:lstStyle/>
                    <a:p>
                      <a:pPr>
                        <a:lnSpc>
                          <a:spcPct val="107000"/>
                        </a:lnSpc>
                        <a:spcAft>
                          <a:spcPts val="0"/>
                        </a:spcAft>
                      </a:pPr>
                      <a:r>
                        <a:rPr lang="en-GB" sz="1200" b="1" kern="1200" dirty="0" smtClean="0">
                          <a:solidFill>
                            <a:schemeClr val="lt1"/>
                          </a:solidFill>
                          <a:effectLst/>
                          <a:latin typeface="+mn-lt"/>
                          <a:ea typeface="+mn-ea"/>
                          <a:cs typeface="+mn-cs"/>
                        </a:rPr>
                        <a:t>Scenario </a:t>
                      </a:r>
                      <a:r>
                        <a:rPr lang="en-GB" sz="1200" b="1" kern="1200" dirty="0">
                          <a:solidFill>
                            <a:schemeClr val="lt1"/>
                          </a:solidFill>
                          <a:effectLst/>
                          <a:latin typeface="+mn-lt"/>
                          <a:ea typeface="+mn-ea"/>
                          <a:cs typeface="+mn-cs"/>
                        </a:rPr>
                        <a:t>7</a:t>
                      </a:r>
                      <a:r>
                        <a:rPr lang="en-GB" sz="1200" b="1" kern="1200" dirty="0" smtClean="0">
                          <a:solidFill>
                            <a:schemeClr val="lt1"/>
                          </a:solidFill>
                          <a:effectLst/>
                          <a:latin typeface="+mn-lt"/>
                          <a:ea typeface="+mn-ea"/>
                          <a:cs typeface="+mn-cs"/>
                        </a:rPr>
                        <a:t> </a:t>
                      </a:r>
                      <a:r>
                        <a:rPr lang="en-GB" sz="1050" b="1" kern="1200" dirty="0" smtClean="0">
                          <a:solidFill>
                            <a:schemeClr val="lt1"/>
                          </a:solidFill>
                          <a:effectLst/>
                          <a:latin typeface="+mn-lt"/>
                          <a:ea typeface="+mn-ea"/>
                          <a:cs typeface="+mn-cs"/>
                        </a:rPr>
                        <a:t>(Two test),</a:t>
                      </a:r>
                      <a:r>
                        <a:rPr lang="en-GB" sz="1050" b="1" kern="1200" baseline="0" dirty="0" smtClean="0">
                          <a:solidFill>
                            <a:schemeClr val="lt1"/>
                          </a:solidFill>
                          <a:effectLst/>
                          <a:latin typeface="+mn-lt"/>
                          <a:ea typeface="+mn-ea"/>
                          <a:cs typeface="+mn-cs"/>
                        </a:rPr>
                        <a:t> Parallel </a:t>
                      </a:r>
                      <a:endParaRPr lang="en-GB" sz="1050" b="1" kern="1200" dirty="0">
                        <a:solidFill>
                          <a:schemeClr val="lt1"/>
                        </a:solidFill>
                        <a:effectLst/>
                        <a:latin typeface="+mn-lt"/>
                        <a:ea typeface="+mn-ea"/>
                        <a:cs typeface="+mn-cs"/>
                      </a:endParaRPr>
                    </a:p>
                    <a:p>
                      <a:pPr algn="just">
                        <a:lnSpc>
                          <a:spcPct val="107000"/>
                        </a:lnSpc>
                        <a:spcAft>
                          <a:spcPts val="0"/>
                        </a:spcAft>
                      </a:pPr>
                      <a:r>
                        <a:rPr lang="en-GB" sz="1050" dirty="0" smtClean="0">
                          <a:effectLst/>
                        </a:rPr>
                        <a:t>Conditional</a:t>
                      </a:r>
                      <a:r>
                        <a:rPr lang="en-GB" sz="1050" baseline="0" dirty="0" smtClean="0">
                          <a:effectLst/>
                        </a:rPr>
                        <a:t> dependence </a:t>
                      </a:r>
                      <a:r>
                        <a:rPr lang="en-GB" sz="1050" dirty="0" smtClean="0">
                          <a:effectLst/>
                        </a:rPr>
                        <a:t> </a:t>
                      </a:r>
                      <a:r>
                        <a:rPr lang="en-GB" sz="1100" b="1" u="sng" dirty="0" smtClean="0">
                          <a:effectLst/>
                        </a:rPr>
                        <a:t>(</a:t>
                      </a:r>
                      <a:r>
                        <a:rPr lang="en-GB" sz="1100" b="1" u="sng" dirty="0">
                          <a:effectLst/>
                        </a:rPr>
                        <a:t>0.35)</a:t>
                      </a:r>
                      <a:r>
                        <a:rPr lang="en-GB" sz="1050" dirty="0">
                          <a:effectLst/>
                        </a:rPr>
                        <a:t> </a:t>
                      </a:r>
                      <a:r>
                        <a:rPr lang="en-GB" sz="1050" dirty="0" smtClean="0">
                          <a:effectLst/>
                        </a:rPr>
                        <a:t>)</a:t>
                      </a:r>
                      <a:endParaRPr lang="en-GB" sz="1050" b="1" kern="1200" dirty="0">
                        <a:solidFill>
                          <a:schemeClr val="lt1"/>
                        </a:solidFill>
                        <a:effectLst/>
                        <a:latin typeface="+mn-lt"/>
                        <a:ea typeface="+mn-ea"/>
                        <a:cs typeface="+mn-cs"/>
                      </a:endParaRPr>
                    </a:p>
                  </a:txBody>
                  <a:tcPr marL="59749" marR="59749" marT="0" marB="0"/>
                </a:tc>
                <a:tc>
                  <a:txBody>
                    <a:bodyPr/>
                    <a:lstStyle/>
                    <a:p>
                      <a:pPr algn="ctr">
                        <a:lnSpc>
                          <a:spcPct val="107000"/>
                        </a:lnSpc>
                        <a:spcAft>
                          <a:spcPts val="0"/>
                        </a:spcAft>
                      </a:pPr>
                      <a:r>
                        <a:rPr lang="en-GB" sz="1600" dirty="0">
                          <a:effectLst/>
                        </a:rPr>
                        <a:t>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800" b="0" u="none" kern="1200" dirty="0">
                          <a:solidFill>
                            <a:schemeClr val="dk1"/>
                          </a:solidFill>
                          <a:effectLst/>
                          <a:latin typeface="+mn-lt"/>
                          <a:ea typeface="+mn-ea"/>
                          <a:cs typeface="+mn-cs"/>
                        </a:rPr>
                        <a:t>0.92</a:t>
                      </a:r>
                    </a:p>
                  </a:txBody>
                  <a:tcPr marL="59749" marR="59749" marT="0" marB="0"/>
                </a:tc>
                <a:tc>
                  <a:txBody>
                    <a:bodyPr/>
                    <a:lstStyle/>
                    <a:p>
                      <a:pPr algn="ctr">
                        <a:lnSpc>
                          <a:spcPct val="107000"/>
                        </a:lnSpc>
                        <a:spcAft>
                          <a:spcPts val="0"/>
                        </a:spcAft>
                      </a:pPr>
                      <a:r>
                        <a:rPr lang="en-GB" sz="1600" b="1" u="sng" kern="1200" dirty="0">
                          <a:solidFill>
                            <a:schemeClr val="dk1"/>
                          </a:solidFill>
                          <a:effectLst/>
                          <a:latin typeface="+mn-lt"/>
                          <a:ea typeface="+mn-ea"/>
                          <a:cs typeface="+mn-cs"/>
                        </a:rPr>
                        <a:t>0.96</a:t>
                      </a:r>
                    </a:p>
                  </a:txBody>
                  <a:tcPr marL="59749" marR="59749" marT="0" marB="0"/>
                </a:tc>
                <a:extLst>
                  <a:ext uri="{0D108BD9-81ED-4DB2-BD59-A6C34878D82A}">
                    <a16:rowId xmlns:a16="http://schemas.microsoft.com/office/drawing/2014/main" val="17159114"/>
                  </a:ext>
                </a:extLst>
              </a:tr>
              <a:tr h="582119">
                <a:tc>
                  <a:txBody>
                    <a:bodyPr/>
                    <a:lstStyle/>
                    <a:p>
                      <a:pPr>
                        <a:lnSpc>
                          <a:spcPct val="107000"/>
                        </a:lnSpc>
                        <a:spcAft>
                          <a:spcPts val="0"/>
                        </a:spcAft>
                      </a:pPr>
                      <a:r>
                        <a:rPr lang="en-GB" sz="1200" dirty="0">
                          <a:effectLst/>
                        </a:rPr>
                        <a:t>Scenario 8 </a:t>
                      </a:r>
                      <a:r>
                        <a:rPr lang="en-GB" sz="1050" dirty="0">
                          <a:effectLst/>
                        </a:rPr>
                        <a:t>(Two test</a:t>
                      </a:r>
                      <a:r>
                        <a:rPr lang="en-GB" sz="1050" dirty="0" smtClean="0">
                          <a:effectLst/>
                        </a:rPr>
                        <a:t>), Parallel</a:t>
                      </a:r>
                      <a:endParaRPr lang="en-GB" sz="1100" dirty="0">
                        <a:effectLst/>
                      </a:endParaRPr>
                    </a:p>
                    <a:p>
                      <a:pPr algn="just">
                        <a:lnSpc>
                          <a:spcPct val="107000"/>
                        </a:lnSpc>
                        <a:spcAft>
                          <a:spcPts val="0"/>
                        </a:spcAft>
                      </a:pPr>
                      <a:r>
                        <a:rPr lang="en-GB" sz="1050" dirty="0" smtClean="0">
                          <a:effectLst/>
                        </a:rPr>
                        <a:t>Conditional</a:t>
                      </a:r>
                      <a:r>
                        <a:rPr lang="en-GB" sz="1050" baseline="0" dirty="0" smtClean="0">
                          <a:effectLst/>
                        </a:rPr>
                        <a:t> dependence </a:t>
                      </a:r>
                      <a:r>
                        <a:rPr lang="en-GB" sz="1050" b="1" u="sng" dirty="0" smtClean="0">
                          <a:effectLst/>
                        </a:rPr>
                        <a:t>(0.35)</a:t>
                      </a:r>
                      <a:r>
                        <a:rPr lang="en-GB" sz="1000" dirty="0" smtClean="0">
                          <a:effectLst/>
                        </a:rPr>
                        <a:t> )</a:t>
                      </a:r>
                      <a:endParaRPr lang="en-GB" sz="1050" b="1" kern="1200" dirty="0">
                        <a:solidFill>
                          <a:schemeClr val="lt1"/>
                        </a:solidFill>
                        <a:effectLst/>
                        <a:latin typeface="+mn-lt"/>
                        <a:ea typeface="+mn-ea"/>
                        <a:cs typeface="+mn-cs"/>
                      </a:endParaRPr>
                    </a:p>
                  </a:txBody>
                  <a:tcPr marL="59749" marR="59749" marT="0" marB="0"/>
                </a:tc>
                <a:tc>
                  <a:txBody>
                    <a:bodyPr/>
                    <a:lstStyle/>
                    <a:p>
                      <a:pPr algn="ctr">
                        <a:lnSpc>
                          <a:spcPct val="107000"/>
                        </a:lnSpc>
                        <a:spcAft>
                          <a:spcPts val="0"/>
                        </a:spcAft>
                      </a:pPr>
                      <a:r>
                        <a:rPr lang="en-GB" sz="1600" dirty="0">
                          <a:effectLst/>
                        </a:rPr>
                        <a:t>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b="0" u="sng" dirty="0">
                          <a:effectLst/>
                        </a:rPr>
                        <a:t>0.4</a:t>
                      </a:r>
                      <a:endParaRPr lang="en-GB" sz="1600" b="0" u="sng"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u="sng" dirty="0">
                          <a:effectLst/>
                        </a:rPr>
                        <a:t>0.86</a:t>
                      </a:r>
                      <a:endParaRPr lang="en-GB" sz="1600" u="sng"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u="sng" dirty="0">
                          <a:effectLst/>
                        </a:rPr>
                        <a:t>0.92</a:t>
                      </a:r>
                      <a:endParaRPr lang="en-GB" sz="1600" u="sng"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extLst>
                  <a:ext uri="{0D108BD9-81ED-4DB2-BD59-A6C34878D82A}">
                    <a16:rowId xmlns:a16="http://schemas.microsoft.com/office/drawing/2014/main" val="4181442521"/>
                  </a:ext>
                </a:extLst>
              </a:tr>
            </a:tbl>
          </a:graphicData>
        </a:graphic>
      </p:graphicFrame>
    </p:spTree>
    <p:extLst>
      <p:ext uri="{BB962C8B-B14F-4D97-AF65-F5344CB8AC3E}">
        <p14:creationId xmlns:p14="http://schemas.microsoft.com/office/powerpoint/2010/main" val="40566118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8404"/>
            <a:ext cx="7886699" cy="878788"/>
          </a:xfrm>
        </p:spPr>
        <p:txBody>
          <a:bodyPr/>
          <a:lstStyle/>
          <a:p>
            <a:r>
              <a:rPr lang="en-GB" b="1" dirty="0"/>
              <a:t>Results; Two tests </a:t>
            </a:r>
            <a:r>
              <a:rPr lang="en-GB" b="1" dirty="0" smtClean="0"/>
              <a:t>(</a:t>
            </a:r>
            <a:r>
              <a:rPr lang="en-GB" b="1" dirty="0"/>
              <a:t>Sequential</a:t>
            </a:r>
            <a:r>
              <a:rPr lang="en-GB" b="1" dirty="0" smtClean="0"/>
              <a:t>)</a:t>
            </a:r>
            <a:endParaRPr lang="en-GB"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31180125"/>
              </p:ext>
            </p:extLst>
          </p:nvPr>
        </p:nvGraphicFramePr>
        <p:xfrm>
          <a:off x="306220" y="2433817"/>
          <a:ext cx="8531557" cy="2808115"/>
        </p:xfrm>
        <a:graphic>
          <a:graphicData uri="http://schemas.openxmlformats.org/drawingml/2006/table">
            <a:tbl>
              <a:tblPr firstRow="1" firstCol="1" bandRow="1">
                <a:tableStyleId>{5C22544A-7EE6-4342-B048-85BDC9FD1C3A}</a:tableStyleId>
              </a:tblPr>
              <a:tblGrid>
                <a:gridCol w="2291485">
                  <a:extLst>
                    <a:ext uri="{9D8B030D-6E8A-4147-A177-3AD203B41FA5}">
                      <a16:colId xmlns:a16="http://schemas.microsoft.com/office/drawing/2014/main" val="2980231267"/>
                    </a:ext>
                  </a:extLst>
                </a:gridCol>
                <a:gridCol w="811915">
                  <a:extLst>
                    <a:ext uri="{9D8B030D-6E8A-4147-A177-3AD203B41FA5}">
                      <a16:colId xmlns:a16="http://schemas.microsoft.com/office/drawing/2014/main" val="758166093"/>
                    </a:ext>
                  </a:extLst>
                </a:gridCol>
                <a:gridCol w="1179659">
                  <a:extLst>
                    <a:ext uri="{9D8B030D-6E8A-4147-A177-3AD203B41FA5}">
                      <a16:colId xmlns:a16="http://schemas.microsoft.com/office/drawing/2014/main" val="97367587"/>
                    </a:ext>
                  </a:extLst>
                </a:gridCol>
                <a:gridCol w="1141626">
                  <a:extLst>
                    <a:ext uri="{9D8B030D-6E8A-4147-A177-3AD203B41FA5}">
                      <a16:colId xmlns:a16="http://schemas.microsoft.com/office/drawing/2014/main" val="2773213097"/>
                    </a:ext>
                  </a:extLst>
                </a:gridCol>
                <a:gridCol w="1153298">
                  <a:extLst>
                    <a:ext uri="{9D8B030D-6E8A-4147-A177-3AD203B41FA5}">
                      <a16:colId xmlns:a16="http://schemas.microsoft.com/office/drawing/2014/main" val="1298173403"/>
                    </a:ext>
                  </a:extLst>
                </a:gridCol>
                <a:gridCol w="971679">
                  <a:extLst>
                    <a:ext uri="{9D8B030D-6E8A-4147-A177-3AD203B41FA5}">
                      <a16:colId xmlns:a16="http://schemas.microsoft.com/office/drawing/2014/main" val="4023606845"/>
                    </a:ext>
                  </a:extLst>
                </a:gridCol>
                <a:gridCol w="981895">
                  <a:extLst>
                    <a:ext uri="{9D8B030D-6E8A-4147-A177-3AD203B41FA5}">
                      <a16:colId xmlns:a16="http://schemas.microsoft.com/office/drawing/2014/main" val="2528195859"/>
                    </a:ext>
                  </a:extLst>
                </a:gridCol>
              </a:tblGrid>
              <a:tr h="822745">
                <a:tc>
                  <a:txBody>
                    <a:bodyPr/>
                    <a:lstStyle/>
                    <a:p>
                      <a:pPr algn="just">
                        <a:lnSpc>
                          <a:spcPct val="107000"/>
                        </a:lnSpc>
                        <a:spcAft>
                          <a:spcPts val="0"/>
                        </a:spcAft>
                      </a:pPr>
                      <a:r>
                        <a:rPr lang="en-GB" sz="1600" dirty="0">
                          <a:effectLst/>
                        </a:rPr>
                        <a:t>Possible </a:t>
                      </a:r>
                      <a:r>
                        <a:rPr lang="en-GB" sz="1600" dirty="0" smtClean="0">
                          <a:effectLst/>
                        </a:rPr>
                        <a:t>Scenarios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200" dirty="0">
                          <a:effectLst/>
                        </a:rPr>
                        <a:t> Test Cost (£)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200" dirty="0">
                          <a:effectLst/>
                        </a:rPr>
                        <a:t>Prior probability of admission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200" dirty="0">
                          <a:effectLst/>
                        </a:rPr>
                        <a:t>Base-case </a:t>
                      </a:r>
                      <a:r>
                        <a:rPr lang="en-GB" sz="1200" dirty="0" smtClean="0">
                          <a:effectLst/>
                        </a:rPr>
                        <a:t>Sen/Spec</a:t>
                      </a:r>
                    </a:p>
                    <a:p>
                      <a:pPr marL="0" marR="0" lvl="0" indent="0" algn="ctr" defTabSz="914400" rtl="0" eaLnBrk="1" fontAlgn="auto" latinLnBrk="0" hangingPunct="1">
                        <a:lnSpc>
                          <a:spcPct val="107000"/>
                        </a:lnSpc>
                        <a:spcBef>
                          <a:spcPts val="0"/>
                        </a:spcBef>
                        <a:spcAft>
                          <a:spcPts val="0"/>
                        </a:spcAft>
                        <a:buClrTx/>
                        <a:buSzTx/>
                        <a:buFontTx/>
                        <a:buNone/>
                        <a:tabLst/>
                        <a:defRPr/>
                      </a:pPr>
                      <a:r>
                        <a:rPr lang="en-GB" sz="1000" dirty="0" smtClean="0">
                          <a:effectLst/>
                          <a:latin typeface="Calibri" panose="020F0502020204030204" pitchFamily="34" charset="0"/>
                          <a:ea typeface="Calibri" panose="020F0502020204030204" pitchFamily="34" charset="0"/>
                          <a:cs typeface="Arial" panose="020B0604020202020204" pitchFamily="34" charset="0"/>
                        </a:rPr>
                        <a:t>(Current</a:t>
                      </a:r>
                      <a:r>
                        <a:rPr lang="en-GB" sz="1000" baseline="0" dirty="0" smtClean="0">
                          <a:effectLst/>
                          <a:latin typeface="Calibri" panose="020F0502020204030204" pitchFamily="34" charset="0"/>
                          <a:ea typeface="Calibri" panose="020F0502020204030204" pitchFamily="34" charset="0"/>
                          <a:cs typeface="Arial" panose="020B0604020202020204" pitchFamily="34" charset="0"/>
                        </a:rPr>
                        <a:t> Practice)</a:t>
                      </a:r>
                      <a:endParaRPr lang="en-GB" sz="1000" dirty="0" smtClean="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0"/>
                        </a:spcAft>
                      </a:pP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200" dirty="0">
                          <a:effectLst/>
                        </a:rPr>
                        <a:t>Reference Sen/Spec</a:t>
                      </a:r>
                    </a:p>
                    <a:p>
                      <a:pPr algn="ctr">
                        <a:lnSpc>
                          <a:spcPct val="107000"/>
                        </a:lnSpc>
                        <a:spcAft>
                          <a:spcPts val="0"/>
                        </a:spcAft>
                      </a:pPr>
                      <a:r>
                        <a:rPr lang="en-GB" sz="1200" dirty="0">
                          <a:effectLst/>
                        </a:rPr>
                        <a:t>Test value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200" dirty="0">
                          <a:effectLst/>
                        </a:rPr>
                        <a:t>Sen threshold </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200" dirty="0">
                          <a:effectLst/>
                        </a:rPr>
                        <a:t>Spec threshold</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538918306"/>
                  </a:ext>
                </a:extLst>
              </a:tr>
              <a:tr h="661790">
                <a:tc>
                  <a:txBody>
                    <a:bodyPr/>
                    <a:lstStyle/>
                    <a:p>
                      <a:pPr>
                        <a:lnSpc>
                          <a:spcPct val="107000"/>
                        </a:lnSpc>
                        <a:spcAft>
                          <a:spcPts val="0"/>
                        </a:spcAft>
                      </a:pPr>
                      <a:r>
                        <a:rPr lang="en-GB" sz="1200" b="1" kern="1200" dirty="0">
                          <a:solidFill>
                            <a:schemeClr val="lt1"/>
                          </a:solidFill>
                          <a:effectLst/>
                          <a:latin typeface="+mn-lt"/>
                          <a:ea typeface="+mn-ea"/>
                          <a:cs typeface="+mn-cs"/>
                        </a:rPr>
                        <a:t>Scenario </a:t>
                      </a:r>
                      <a:r>
                        <a:rPr lang="en-GB" sz="1200" b="1" kern="1200" dirty="0" smtClean="0">
                          <a:solidFill>
                            <a:schemeClr val="lt1"/>
                          </a:solidFill>
                          <a:effectLst/>
                          <a:latin typeface="+mn-lt"/>
                          <a:ea typeface="+mn-ea"/>
                          <a:cs typeface="+mn-cs"/>
                        </a:rPr>
                        <a:t>9 </a:t>
                      </a:r>
                      <a:r>
                        <a:rPr lang="en-GB" sz="1200" b="1" kern="1200" dirty="0">
                          <a:solidFill>
                            <a:schemeClr val="lt1"/>
                          </a:solidFill>
                          <a:effectLst/>
                          <a:latin typeface="+mn-lt"/>
                          <a:ea typeface="+mn-ea"/>
                          <a:cs typeface="+mn-cs"/>
                        </a:rPr>
                        <a:t>(Two test</a:t>
                      </a:r>
                      <a:r>
                        <a:rPr lang="en-GB" sz="1200" b="1" kern="1200" dirty="0" smtClean="0">
                          <a:solidFill>
                            <a:schemeClr val="lt1"/>
                          </a:solidFill>
                          <a:effectLst/>
                          <a:latin typeface="+mn-lt"/>
                          <a:ea typeface="+mn-ea"/>
                          <a:cs typeface="+mn-cs"/>
                        </a:rPr>
                        <a:t>),</a:t>
                      </a:r>
                      <a:r>
                        <a:rPr lang="en-GB" sz="1200" b="1" kern="1200" baseline="0" dirty="0" smtClean="0">
                          <a:solidFill>
                            <a:schemeClr val="lt1"/>
                          </a:solidFill>
                          <a:effectLst/>
                          <a:latin typeface="+mn-lt"/>
                          <a:ea typeface="+mn-ea"/>
                          <a:cs typeface="+mn-cs"/>
                        </a:rPr>
                        <a:t> </a:t>
                      </a:r>
                      <a:r>
                        <a:rPr lang="en-GB" sz="1200" b="1" kern="1200" dirty="0" smtClean="0">
                          <a:solidFill>
                            <a:schemeClr val="lt1"/>
                          </a:solidFill>
                          <a:effectLst/>
                          <a:latin typeface="+mn-lt"/>
                          <a:ea typeface="+mn-ea"/>
                          <a:cs typeface="+mn-cs"/>
                        </a:rPr>
                        <a:t>Sequential</a:t>
                      </a:r>
                      <a:endParaRPr lang="en-GB" sz="1200" b="1" kern="1200" dirty="0">
                        <a:solidFill>
                          <a:schemeClr val="lt1"/>
                        </a:solidFill>
                        <a:effectLst/>
                        <a:latin typeface="+mn-lt"/>
                        <a:ea typeface="+mn-ea"/>
                        <a:cs typeface="+mn-cs"/>
                      </a:endParaRPr>
                    </a:p>
                    <a:p>
                      <a:pPr>
                        <a:lnSpc>
                          <a:spcPct val="107000"/>
                        </a:lnSpc>
                        <a:spcAft>
                          <a:spcPts val="0"/>
                        </a:spcAft>
                      </a:pPr>
                      <a:r>
                        <a:rPr lang="en-GB" sz="1200" b="1" kern="1200" dirty="0" smtClean="0">
                          <a:solidFill>
                            <a:schemeClr val="lt1"/>
                          </a:solidFill>
                          <a:effectLst/>
                          <a:latin typeface="+mn-lt"/>
                          <a:ea typeface="+mn-ea"/>
                          <a:cs typeface="+mn-cs"/>
                        </a:rPr>
                        <a:t>No </a:t>
                      </a:r>
                      <a:r>
                        <a:rPr lang="en-GB" sz="1200" dirty="0" smtClean="0">
                          <a:effectLst/>
                        </a:rPr>
                        <a:t>Conditional</a:t>
                      </a:r>
                      <a:r>
                        <a:rPr lang="en-GB" sz="1200" baseline="0" dirty="0" smtClean="0">
                          <a:effectLst/>
                        </a:rPr>
                        <a:t> dependence </a:t>
                      </a:r>
                      <a:endParaRPr lang="en-GB" sz="1200" b="1" kern="1200" dirty="0">
                        <a:solidFill>
                          <a:schemeClr val="lt1"/>
                        </a:solidFill>
                        <a:effectLst/>
                        <a:latin typeface="+mn-lt"/>
                        <a:ea typeface="+mn-ea"/>
                        <a:cs typeface="+mn-cs"/>
                      </a:endParaRPr>
                    </a:p>
                  </a:txBody>
                  <a:tcPr marL="61145" marR="61145" marT="0" marB="0"/>
                </a:tc>
                <a:tc>
                  <a:txBody>
                    <a:bodyPr/>
                    <a:lstStyle/>
                    <a:p>
                      <a:pPr algn="ctr">
                        <a:lnSpc>
                          <a:spcPct val="107000"/>
                        </a:lnSpc>
                        <a:spcAft>
                          <a:spcPts val="0"/>
                        </a:spcAft>
                      </a:pPr>
                      <a:r>
                        <a:rPr lang="en-GB" sz="1600" dirty="0">
                          <a:effectLst/>
                        </a:rPr>
                        <a:t>3</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0.26</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0.96/0.93</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0.95</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smtClean="0">
                          <a:effectLst/>
                        </a:rPr>
                        <a:t>0.52</a:t>
                      </a:r>
                    </a:p>
                  </a:txBody>
                  <a:tcPr marL="61145" marR="61145" marT="0" marB="0"/>
                </a:tc>
                <a:extLst>
                  <a:ext uri="{0D108BD9-81ED-4DB2-BD59-A6C34878D82A}">
                    <a16:rowId xmlns:a16="http://schemas.microsoft.com/office/drawing/2014/main" val="3393458003"/>
                  </a:ext>
                </a:extLst>
              </a:tr>
              <a:tr h="661790">
                <a:tc>
                  <a:txBody>
                    <a:bodyPr/>
                    <a:lstStyle/>
                    <a:p>
                      <a:pPr>
                        <a:lnSpc>
                          <a:spcPct val="107000"/>
                        </a:lnSpc>
                        <a:spcAft>
                          <a:spcPts val="0"/>
                        </a:spcAft>
                      </a:pPr>
                      <a:r>
                        <a:rPr lang="en-GB" sz="1200" b="1" kern="1200" dirty="0" smtClean="0">
                          <a:solidFill>
                            <a:schemeClr val="lt1"/>
                          </a:solidFill>
                          <a:effectLst/>
                          <a:latin typeface="+mn-lt"/>
                          <a:ea typeface="+mn-ea"/>
                          <a:cs typeface="+mn-cs"/>
                        </a:rPr>
                        <a:t>Scenario 10 (Two test), Sequential</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200" b="1" kern="1200" dirty="0" smtClean="0">
                          <a:solidFill>
                            <a:schemeClr val="lt1"/>
                          </a:solidFill>
                          <a:effectLst/>
                          <a:latin typeface="+mn-lt"/>
                          <a:ea typeface="+mn-ea"/>
                          <a:cs typeface="+mn-cs"/>
                        </a:rPr>
                        <a:t>Conditional dependence  (0.35)</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GB" sz="1200" b="1" kern="1200" dirty="0" smtClean="0">
                        <a:solidFill>
                          <a:schemeClr val="lt1"/>
                        </a:solidFill>
                        <a:effectLst/>
                        <a:latin typeface="+mn-lt"/>
                        <a:ea typeface="+mn-ea"/>
                        <a:cs typeface="+mn-cs"/>
                      </a:endParaRPr>
                    </a:p>
                  </a:txBody>
                  <a:tcPr marL="61145" marR="61145" marT="0" marB="0"/>
                </a:tc>
                <a:tc>
                  <a:txBody>
                    <a:bodyPr/>
                    <a:lstStyle/>
                    <a:p>
                      <a:pPr algn="ctr">
                        <a:lnSpc>
                          <a:spcPct val="107000"/>
                        </a:lnSpc>
                        <a:spcAft>
                          <a:spcPts val="0"/>
                        </a:spcAft>
                      </a:pPr>
                      <a:r>
                        <a:rPr lang="en-GB" sz="1600" dirty="0">
                          <a:effectLst/>
                        </a:rPr>
                        <a:t>3</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0.26</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0.96/0.93</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0.95</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0.84</a:t>
                      </a:r>
                      <a:endParaRPr lang="en-GB" sz="12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945488789"/>
                  </a:ext>
                </a:extLst>
              </a:tr>
              <a:tr h="661790">
                <a:tc>
                  <a:txBody>
                    <a:bodyPr/>
                    <a:lstStyle/>
                    <a:p>
                      <a:pPr>
                        <a:lnSpc>
                          <a:spcPct val="107000"/>
                        </a:lnSpc>
                        <a:spcAft>
                          <a:spcPts val="0"/>
                        </a:spcAft>
                      </a:pPr>
                      <a:r>
                        <a:rPr lang="en-GB" sz="1200" dirty="0">
                          <a:effectLst/>
                        </a:rPr>
                        <a:t>Scenario 11 (Two test)</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200" b="1" kern="1200" baseline="0" dirty="0" smtClean="0">
                          <a:solidFill>
                            <a:schemeClr val="lt1"/>
                          </a:solidFill>
                          <a:effectLst/>
                          <a:latin typeface="+mn-lt"/>
                          <a:ea typeface="+mn-ea"/>
                          <a:cs typeface="+mn-cs"/>
                        </a:rPr>
                        <a:t>Conditional dependence  (0.35)</a:t>
                      </a:r>
                    </a:p>
                  </a:txBody>
                  <a:tcPr marL="61145" marR="61145" marT="0" marB="0"/>
                </a:tc>
                <a:tc>
                  <a:txBody>
                    <a:bodyPr/>
                    <a:lstStyle/>
                    <a:p>
                      <a:pPr algn="ctr">
                        <a:lnSpc>
                          <a:spcPct val="107000"/>
                        </a:lnSpc>
                        <a:spcAft>
                          <a:spcPts val="0"/>
                        </a:spcAft>
                      </a:pPr>
                      <a:r>
                        <a:rPr lang="en-GB" sz="1600" dirty="0">
                          <a:effectLst/>
                        </a:rPr>
                        <a:t>3</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0" u="sng" dirty="0">
                          <a:effectLst/>
                        </a:rPr>
                        <a:t>0.4</a:t>
                      </a:r>
                      <a:endParaRPr lang="en-GB" sz="1200" b="0"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0.96/0.93</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0.97</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0.91</a:t>
                      </a:r>
                      <a:endParaRPr lang="en-GB" sz="12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549206155"/>
                  </a:ext>
                </a:extLst>
              </a:tr>
            </a:tbl>
          </a:graphicData>
        </a:graphic>
      </p:graphicFrame>
      <p:sp>
        <p:nvSpPr>
          <p:cNvPr id="4" name="Slide Number Placeholder 3"/>
          <p:cNvSpPr>
            <a:spLocks noGrp="1"/>
          </p:cNvSpPr>
          <p:nvPr>
            <p:ph type="sldNum" sz="quarter" idx="12"/>
          </p:nvPr>
        </p:nvSpPr>
        <p:spPr/>
        <p:txBody>
          <a:bodyPr/>
          <a:lstStyle/>
          <a:p>
            <a:fld id="{7CFB3D76-E95C-734A-BDD4-10A5E36E6C85}" type="slidenum">
              <a:rPr lang="en-US" smtClean="0"/>
              <a:pPr/>
              <a:t>12</a:t>
            </a:fld>
            <a:endParaRPr lang="en-US" dirty="0"/>
          </a:p>
        </p:txBody>
      </p:sp>
      <p:sp>
        <p:nvSpPr>
          <p:cNvPr id="6" name="TextBox 5"/>
          <p:cNvSpPr txBox="1"/>
          <p:nvPr/>
        </p:nvSpPr>
        <p:spPr>
          <a:xfrm>
            <a:off x="882913" y="1253366"/>
            <a:ext cx="7562204" cy="646331"/>
          </a:xfrm>
          <a:prstGeom prst="rect">
            <a:avLst/>
          </a:prstGeom>
          <a:noFill/>
        </p:spPr>
        <p:txBody>
          <a:bodyPr wrap="square" rtlCol="0">
            <a:spAutoFit/>
          </a:bodyPr>
          <a:lstStyle/>
          <a:p>
            <a:pPr algn="ctr"/>
            <a:r>
              <a:rPr lang="en-GB" b="1" dirty="0" smtClean="0"/>
              <a:t>Test results for conditional dependence 0.35 and no conditional dependence over different prevalence for sequential testing</a:t>
            </a:r>
          </a:p>
        </p:txBody>
      </p:sp>
    </p:spTree>
    <p:extLst>
      <p:ext uri="{BB962C8B-B14F-4D97-AF65-F5344CB8AC3E}">
        <p14:creationId xmlns:p14="http://schemas.microsoft.com/office/powerpoint/2010/main" val="3107620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Discussion:</a:t>
            </a:r>
            <a:endParaRPr lang="en-GB" b="1" dirty="0"/>
          </a:p>
        </p:txBody>
      </p:sp>
      <p:sp>
        <p:nvSpPr>
          <p:cNvPr id="3" name="Content Placeholder 2"/>
          <p:cNvSpPr>
            <a:spLocks noGrp="1"/>
          </p:cNvSpPr>
          <p:nvPr>
            <p:ph idx="1"/>
          </p:nvPr>
        </p:nvSpPr>
        <p:spPr>
          <a:xfrm>
            <a:off x="423512" y="1443789"/>
            <a:ext cx="8245842" cy="3821155"/>
          </a:xfrm>
        </p:spPr>
        <p:txBody>
          <a:bodyPr>
            <a:normAutofit/>
          </a:bodyPr>
          <a:lstStyle/>
          <a:p>
            <a:pPr algn="just">
              <a:lnSpc>
                <a:spcPct val="150000"/>
              </a:lnSpc>
            </a:pPr>
            <a:r>
              <a:rPr lang="en-GB" dirty="0"/>
              <a:t>If the application of the test is in parallel combination with clinical </a:t>
            </a:r>
            <a:r>
              <a:rPr lang="en-GB" dirty="0" smtClean="0"/>
              <a:t>judgement, positive dependence has </a:t>
            </a:r>
            <a:r>
              <a:rPr lang="en-GB" dirty="0"/>
              <a:t>a significant effect on the </a:t>
            </a:r>
            <a:r>
              <a:rPr lang="en-GB" dirty="0" smtClean="0"/>
              <a:t>sensitivity threshold.</a:t>
            </a:r>
          </a:p>
          <a:p>
            <a:pPr algn="just">
              <a:lnSpc>
                <a:spcPct val="150000"/>
              </a:lnSpc>
            </a:pPr>
            <a:r>
              <a:rPr lang="en-GB" dirty="0"/>
              <a:t>If the application of the test is in serial combination with clinical judgement, positive dependence has a significant effect on the </a:t>
            </a:r>
            <a:r>
              <a:rPr lang="en-GB" dirty="0" smtClean="0"/>
              <a:t>specificity  threshold.</a:t>
            </a:r>
          </a:p>
        </p:txBody>
      </p:sp>
      <p:sp>
        <p:nvSpPr>
          <p:cNvPr id="4" name="Slide Number Placeholder 3"/>
          <p:cNvSpPr>
            <a:spLocks noGrp="1"/>
          </p:cNvSpPr>
          <p:nvPr>
            <p:ph type="sldNum" sz="quarter" idx="12"/>
          </p:nvPr>
        </p:nvSpPr>
        <p:spPr/>
        <p:txBody>
          <a:bodyPr/>
          <a:lstStyle/>
          <a:p>
            <a:fld id="{7CFB3D76-E95C-734A-BDD4-10A5E36E6C85}" type="slidenum">
              <a:rPr lang="en-US" smtClean="0"/>
              <a:pPr/>
              <a:t>13</a:t>
            </a:fld>
            <a:endParaRPr lang="en-US" dirty="0"/>
          </a:p>
        </p:txBody>
      </p:sp>
    </p:spTree>
    <p:extLst>
      <p:ext uri="{BB962C8B-B14F-4D97-AF65-F5344CB8AC3E}">
        <p14:creationId xmlns:p14="http://schemas.microsoft.com/office/powerpoint/2010/main" val="24679272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Discussion:</a:t>
            </a:r>
            <a:endParaRPr lang="en-GB" b="1" dirty="0"/>
          </a:p>
        </p:txBody>
      </p:sp>
      <p:sp>
        <p:nvSpPr>
          <p:cNvPr id="3" name="Content Placeholder 2"/>
          <p:cNvSpPr>
            <a:spLocks noGrp="1"/>
          </p:cNvSpPr>
          <p:nvPr>
            <p:ph idx="1"/>
          </p:nvPr>
        </p:nvSpPr>
        <p:spPr/>
        <p:txBody>
          <a:bodyPr>
            <a:normAutofit/>
          </a:bodyPr>
          <a:lstStyle/>
          <a:p>
            <a:pPr algn="just">
              <a:lnSpc>
                <a:spcPct val="160000"/>
              </a:lnSpc>
            </a:pPr>
            <a:r>
              <a:rPr lang="en-GB" dirty="0"/>
              <a:t>The base case estimates of sensitivity and specificity of expert opinion used in current practice are </a:t>
            </a:r>
            <a:r>
              <a:rPr lang="en-GB" dirty="0" smtClean="0"/>
              <a:t>high</a:t>
            </a:r>
          </a:p>
          <a:p>
            <a:pPr lvl="1" algn="just">
              <a:lnSpc>
                <a:spcPct val="160000"/>
              </a:lnSpc>
            </a:pPr>
            <a:r>
              <a:rPr lang="en-GB" dirty="0" smtClean="0"/>
              <a:t>0,96 and 0.93 for sensitivity and specificity respectively</a:t>
            </a:r>
          </a:p>
          <a:p>
            <a:pPr algn="just">
              <a:lnSpc>
                <a:spcPct val="160000"/>
              </a:lnSpc>
            </a:pPr>
            <a:r>
              <a:rPr lang="en-GB" dirty="0" smtClean="0"/>
              <a:t> Consequently, prognostic </a:t>
            </a:r>
            <a:r>
              <a:rPr lang="en-GB" dirty="0"/>
              <a:t>accuracy estimates are </a:t>
            </a:r>
            <a:r>
              <a:rPr lang="en-GB" dirty="0" smtClean="0"/>
              <a:t>correspondingly high.</a:t>
            </a:r>
            <a:endParaRPr lang="en-GB"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14</a:t>
            </a:fld>
            <a:endParaRPr lang="en-US" dirty="0"/>
          </a:p>
        </p:txBody>
      </p:sp>
    </p:spTree>
    <p:extLst>
      <p:ext uri="{BB962C8B-B14F-4D97-AF65-F5344CB8AC3E}">
        <p14:creationId xmlns:p14="http://schemas.microsoft.com/office/powerpoint/2010/main" val="3245710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240332"/>
            <a:ext cx="7886699" cy="878788"/>
          </a:xfrm>
        </p:spPr>
        <p:txBody>
          <a:bodyPr/>
          <a:lstStyle/>
          <a:p>
            <a:r>
              <a:rPr lang="en-GB" b="1" dirty="0"/>
              <a:t>The End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49" y="2211050"/>
            <a:ext cx="5962681" cy="3354008"/>
          </a:xfrm>
        </p:spPr>
      </p:pic>
      <p:sp>
        <p:nvSpPr>
          <p:cNvPr id="4" name="Slide Number Placeholder 3"/>
          <p:cNvSpPr>
            <a:spLocks noGrp="1"/>
          </p:cNvSpPr>
          <p:nvPr>
            <p:ph type="sldNum" sz="quarter" idx="12"/>
          </p:nvPr>
        </p:nvSpPr>
        <p:spPr/>
        <p:txBody>
          <a:bodyPr/>
          <a:lstStyle/>
          <a:p>
            <a:fld id="{7CFB3D76-E95C-734A-BDD4-10A5E36E6C85}" type="slidenum">
              <a:rPr lang="en-US" smtClean="0"/>
              <a:pPr/>
              <a:t>15</a:t>
            </a:fld>
            <a:endParaRPr lang="en-US" dirty="0"/>
          </a:p>
        </p:txBody>
      </p:sp>
    </p:spTree>
    <p:extLst>
      <p:ext uri="{BB962C8B-B14F-4D97-AF65-F5344CB8AC3E}">
        <p14:creationId xmlns:p14="http://schemas.microsoft.com/office/powerpoint/2010/main" val="32976495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2800" b="1" dirty="0">
                <a:solidFill>
                  <a:srgbClr val="FF0000"/>
                </a:solidFill>
              </a:rPr>
              <a:t>The economic model </a:t>
            </a:r>
            <a:r>
              <a:rPr lang="en-GB" sz="2800" b="1" dirty="0" smtClean="0">
                <a:solidFill>
                  <a:srgbClr val="FF0000"/>
                </a:solidFill>
              </a:rPr>
              <a:t>structure</a:t>
            </a:r>
            <a:r>
              <a:rPr lang="en-GB" sz="2800" dirty="0">
                <a:solidFill>
                  <a:srgbClr val="FF0000"/>
                </a:solidFill>
              </a:rPr>
              <a: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993" y="2383081"/>
            <a:ext cx="7301145" cy="1722321"/>
          </a:xfrm>
        </p:spPr>
      </p:pic>
      <p:sp>
        <p:nvSpPr>
          <p:cNvPr id="4" name="Slide Number Placeholder 3"/>
          <p:cNvSpPr>
            <a:spLocks noGrp="1"/>
          </p:cNvSpPr>
          <p:nvPr>
            <p:ph type="sldNum" sz="quarter" idx="12"/>
          </p:nvPr>
        </p:nvSpPr>
        <p:spPr/>
        <p:txBody>
          <a:bodyPr/>
          <a:lstStyle/>
          <a:p>
            <a:fld id="{7CFB3D76-E95C-734A-BDD4-10A5E36E6C85}" type="slidenum">
              <a:rPr lang="en-US" smtClean="0"/>
              <a:pPr/>
              <a:t>16</a:t>
            </a:fld>
            <a:endParaRPr lang="en-US" dirty="0"/>
          </a:p>
        </p:txBody>
      </p:sp>
    </p:spTree>
    <p:extLst>
      <p:ext uri="{BB962C8B-B14F-4D97-AF65-F5344CB8AC3E}">
        <p14:creationId xmlns:p14="http://schemas.microsoft.com/office/powerpoint/2010/main" val="358766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12" y="173618"/>
            <a:ext cx="7284583" cy="693082"/>
          </a:xfrm>
        </p:spPr>
        <p:txBody>
          <a:bodyPr>
            <a:normAutofit/>
          </a:bodyPr>
          <a:lstStyle/>
          <a:p>
            <a:pPr algn="ctr"/>
            <a:r>
              <a:rPr lang="en-GB" sz="2800" b="1" dirty="0"/>
              <a:t>The economic model structure</a:t>
            </a:r>
            <a:endParaRPr lang="en-GB" sz="2800"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17</a:t>
            </a:fld>
            <a:endParaRPr lang="en-US" dirty="0"/>
          </a:p>
        </p:txBody>
      </p:sp>
      <p:pic>
        <p:nvPicPr>
          <p:cNvPr id="8" name="Content Placeholder 7"/>
          <p:cNvPicPr>
            <a:picLocks noGrp="1" noChangeAspect="1"/>
          </p:cNvPicPr>
          <p:nvPr>
            <p:ph idx="1"/>
          </p:nvPr>
        </p:nvPicPr>
        <p:blipFill>
          <a:blip r:embed="rId3"/>
          <a:stretch>
            <a:fillRect/>
          </a:stretch>
        </p:blipFill>
        <p:spPr>
          <a:xfrm>
            <a:off x="97436" y="944380"/>
            <a:ext cx="8902758" cy="5149122"/>
          </a:xfrm>
          <a:prstGeom prst="rect">
            <a:avLst/>
          </a:prstGeom>
        </p:spPr>
      </p:pic>
    </p:spTree>
    <p:extLst>
      <p:ext uri="{BB962C8B-B14F-4D97-AF65-F5344CB8AC3E}">
        <p14:creationId xmlns:p14="http://schemas.microsoft.com/office/powerpoint/2010/main" val="2627767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12" y="173618"/>
            <a:ext cx="7284583" cy="693082"/>
          </a:xfrm>
        </p:spPr>
        <p:txBody>
          <a:bodyPr>
            <a:normAutofit/>
          </a:bodyPr>
          <a:lstStyle/>
          <a:p>
            <a:pPr algn="ctr"/>
            <a:r>
              <a:rPr lang="en-GB" sz="2800" b="1" dirty="0"/>
              <a:t>The economic model structure</a:t>
            </a:r>
            <a:endParaRPr lang="en-GB" sz="2800"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18</a:t>
            </a:fld>
            <a:endParaRPr lang="en-US" dirty="0"/>
          </a:p>
        </p:txBody>
      </p:sp>
      <p:pic>
        <p:nvPicPr>
          <p:cNvPr id="10" name="Content Placeholder 9"/>
          <p:cNvPicPr>
            <a:picLocks noGrp="1" noChangeAspect="1"/>
          </p:cNvPicPr>
          <p:nvPr>
            <p:ph idx="1"/>
          </p:nvPr>
        </p:nvPicPr>
        <p:blipFill>
          <a:blip r:embed="rId3"/>
          <a:stretch>
            <a:fillRect/>
          </a:stretch>
        </p:blipFill>
        <p:spPr>
          <a:xfrm>
            <a:off x="281902" y="866699"/>
            <a:ext cx="8819383" cy="5114375"/>
          </a:xfrm>
          <a:prstGeom prst="rect">
            <a:avLst/>
          </a:prstGeom>
        </p:spPr>
      </p:pic>
    </p:spTree>
    <p:extLst>
      <p:ext uri="{BB962C8B-B14F-4D97-AF65-F5344CB8AC3E}">
        <p14:creationId xmlns:p14="http://schemas.microsoft.com/office/powerpoint/2010/main" val="2401691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Key parameters for sensitivity analysis</a:t>
            </a:r>
            <a:endParaRPr lang="en-GB" dirty="0"/>
          </a:p>
        </p:txBody>
      </p:sp>
      <p:sp>
        <p:nvSpPr>
          <p:cNvPr id="3" name="Content Placeholder 2"/>
          <p:cNvSpPr>
            <a:spLocks noGrp="1"/>
          </p:cNvSpPr>
          <p:nvPr>
            <p:ph idx="1"/>
          </p:nvPr>
        </p:nvSpPr>
        <p:spPr/>
        <p:txBody>
          <a:bodyPr/>
          <a:lstStyle/>
          <a:p>
            <a:pPr marL="457200" indent="-457200">
              <a:buFont typeface="+mj-lt"/>
              <a:buAutoNum type="arabicPeriod"/>
            </a:pPr>
            <a:r>
              <a:rPr lang="en-GB" dirty="0"/>
              <a:t>The cost of the test </a:t>
            </a:r>
            <a:r>
              <a:rPr lang="en-GB" sz="1400" dirty="0"/>
              <a:t>(Registrar time saved)</a:t>
            </a:r>
            <a:r>
              <a:rPr lang="en-GB" dirty="0"/>
              <a:t> </a:t>
            </a:r>
            <a:r>
              <a:rPr lang="en-GB" dirty="0" smtClean="0"/>
              <a:t>(3, </a:t>
            </a:r>
            <a:r>
              <a:rPr lang="en-GB" dirty="0"/>
              <a:t>6, 10)</a:t>
            </a:r>
          </a:p>
          <a:p>
            <a:pPr marL="457200" indent="-457200">
              <a:buFont typeface="+mj-lt"/>
              <a:buAutoNum type="arabicPeriod"/>
            </a:pPr>
            <a:r>
              <a:rPr lang="en-GB" dirty="0"/>
              <a:t>Prevalence (0.1, 0.26, 0.4)</a:t>
            </a:r>
          </a:p>
          <a:p>
            <a:pPr marL="0" indent="0">
              <a:buNone/>
            </a:pPr>
            <a:endParaRPr lang="en-GB"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19</a:t>
            </a:fld>
            <a:endParaRPr lang="en-US" dirty="0"/>
          </a:p>
        </p:txBody>
      </p:sp>
    </p:spTree>
    <p:extLst>
      <p:ext uri="{BB962C8B-B14F-4D97-AF65-F5344CB8AC3E}">
        <p14:creationId xmlns:p14="http://schemas.microsoft.com/office/powerpoint/2010/main" val="893500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10" y="356543"/>
            <a:ext cx="7886699" cy="878788"/>
          </a:xfrm>
        </p:spPr>
        <p:txBody>
          <a:bodyPr/>
          <a:lstStyle/>
          <a:p>
            <a:r>
              <a:rPr lang="en-GB" b="1" dirty="0" smtClean="0"/>
              <a:t>Introduction: Sepsis</a:t>
            </a:r>
            <a:endParaRPr lang="en-GB" dirty="0"/>
          </a:p>
        </p:txBody>
      </p:sp>
      <p:sp>
        <p:nvSpPr>
          <p:cNvPr id="3" name="Content Placeholder 2"/>
          <p:cNvSpPr>
            <a:spLocks noGrp="1"/>
          </p:cNvSpPr>
          <p:nvPr>
            <p:ph idx="1"/>
          </p:nvPr>
        </p:nvSpPr>
        <p:spPr>
          <a:xfrm>
            <a:off x="532737" y="1594435"/>
            <a:ext cx="7982613" cy="4485090"/>
          </a:xfrm>
        </p:spPr>
        <p:txBody>
          <a:bodyPr>
            <a:normAutofit/>
          </a:bodyPr>
          <a:lstStyle/>
          <a:p>
            <a:pPr algn="just"/>
            <a:r>
              <a:rPr lang="en-GB" dirty="0"/>
              <a:t>A complex syndrome induced by infection</a:t>
            </a:r>
          </a:p>
          <a:p>
            <a:pPr marL="396875" indent="-396875" algn="just">
              <a:lnSpc>
                <a:spcPct val="110000"/>
              </a:lnSpc>
              <a:buFont typeface="Wingdings" panose="05000000000000000000" pitchFamily="2" charset="2"/>
              <a:buChar char="Ø"/>
            </a:pPr>
            <a:r>
              <a:rPr lang="en-GB" sz="2200" dirty="0"/>
              <a:t>Mortality rate of 40% </a:t>
            </a:r>
          </a:p>
          <a:p>
            <a:pPr marL="396875" indent="-396875" algn="just">
              <a:lnSpc>
                <a:spcPct val="110000"/>
              </a:lnSpc>
              <a:buFont typeface="Wingdings" panose="05000000000000000000" pitchFamily="2" charset="2"/>
              <a:buChar char="Ø"/>
            </a:pPr>
            <a:r>
              <a:rPr lang="en-GB" sz="2200" dirty="0"/>
              <a:t>Financial burden on health care </a:t>
            </a:r>
            <a:r>
              <a:rPr lang="en-GB" sz="1800" dirty="0"/>
              <a:t>(Annual direct costs of £830M)</a:t>
            </a:r>
          </a:p>
          <a:p>
            <a:pPr algn="just"/>
            <a:r>
              <a:rPr lang="en-GB" dirty="0"/>
              <a:t>Increasing risk of mortality for each hour delay in antibiotic administration </a:t>
            </a:r>
          </a:p>
          <a:p>
            <a:pPr algn="just">
              <a:lnSpc>
                <a:spcPct val="150000"/>
              </a:lnSpc>
            </a:pPr>
            <a:r>
              <a:rPr lang="en-GB" dirty="0"/>
              <a:t>Clear need for effective and efficient diagnostic tools to allow early identification and intervention in septic patients</a:t>
            </a:r>
          </a:p>
          <a:p>
            <a:pPr algn="just"/>
            <a:endParaRPr lang="en-GB"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2</a:t>
            </a:fld>
            <a:endParaRPr lang="en-US" dirty="0"/>
          </a:p>
        </p:txBody>
      </p:sp>
    </p:spTree>
    <p:extLst>
      <p:ext uri="{BB962C8B-B14F-4D97-AF65-F5344CB8AC3E}">
        <p14:creationId xmlns:p14="http://schemas.microsoft.com/office/powerpoint/2010/main" val="1797090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The model parameters</a:t>
            </a:r>
            <a:endParaRPr lang="en-GB" dirty="0"/>
          </a:p>
        </p:txBody>
      </p:sp>
      <p:graphicFrame>
        <p:nvGraphicFramePr>
          <p:cNvPr id="5" name="Content Placeholder 4"/>
          <p:cNvGraphicFramePr>
            <a:graphicFrameLocks noGrp="1"/>
          </p:cNvGraphicFramePr>
          <p:nvPr>
            <p:ph idx="1"/>
            <p:extLst/>
          </p:nvPr>
        </p:nvGraphicFramePr>
        <p:xfrm>
          <a:off x="498764" y="1154546"/>
          <a:ext cx="7721600" cy="5033827"/>
        </p:xfrm>
        <a:graphic>
          <a:graphicData uri="http://schemas.openxmlformats.org/drawingml/2006/table">
            <a:tbl>
              <a:tblPr firstRow="1" firstCol="1" bandRow="1">
                <a:tableStyleId>{69CF1AB2-1976-4502-BF36-3FF5EA218861}</a:tableStyleId>
              </a:tblPr>
              <a:tblGrid>
                <a:gridCol w="408399">
                  <a:extLst>
                    <a:ext uri="{9D8B030D-6E8A-4147-A177-3AD203B41FA5}">
                      <a16:colId xmlns:a16="http://schemas.microsoft.com/office/drawing/2014/main" val="220301969"/>
                    </a:ext>
                  </a:extLst>
                </a:gridCol>
                <a:gridCol w="5345855">
                  <a:extLst>
                    <a:ext uri="{9D8B030D-6E8A-4147-A177-3AD203B41FA5}">
                      <a16:colId xmlns:a16="http://schemas.microsoft.com/office/drawing/2014/main" val="2906367357"/>
                    </a:ext>
                  </a:extLst>
                </a:gridCol>
                <a:gridCol w="1967346">
                  <a:extLst>
                    <a:ext uri="{9D8B030D-6E8A-4147-A177-3AD203B41FA5}">
                      <a16:colId xmlns:a16="http://schemas.microsoft.com/office/drawing/2014/main" val="2933710821"/>
                    </a:ext>
                  </a:extLst>
                </a:gridCol>
              </a:tblGrid>
              <a:tr h="245199">
                <a:tc>
                  <a:txBody>
                    <a:bodyPr/>
                    <a:lstStyle/>
                    <a:p>
                      <a:pPr>
                        <a:lnSpc>
                          <a:spcPct val="107000"/>
                        </a:lnSpc>
                        <a:spcAft>
                          <a:spcPts val="0"/>
                        </a:spcAft>
                      </a:pPr>
                      <a:r>
                        <a:rPr lang="en-GB" sz="1200" dirty="0">
                          <a:effectLst/>
                        </a:rPr>
                        <a:t>No</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200" dirty="0">
                          <a:effectLst/>
                        </a:rPr>
                        <a:t>Parameters</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200" dirty="0">
                          <a:effectLst/>
                        </a:rPr>
                        <a:t>Value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112127"/>
                  </a:ext>
                </a:extLst>
              </a:tr>
              <a:tr h="235772">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Cost of Antibiotic for patient:  discharged from hospital/ admitted in ICU/ admitted in Ward</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dirty="0">
                          <a:effectLst/>
                        </a:rPr>
                        <a:t>3 /256/67</a:t>
                      </a:r>
                      <a:endParaRPr lang="en-GB"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227954"/>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2</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Cost of admission in ICU (for TP/FN)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dirty="0">
                          <a:effectLst/>
                        </a:rPr>
                        <a:t>LOS*Unit Cost</a:t>
                      </a:r>
                      <a:endParaRPr lang="en-GB"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5320329"/>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3</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Cost of admission in Ward (TP/FP/FN)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dirty="0">
                          <a:effectLst/>
                        </a:rPr>
                        <a:t>LOS*Unit cost</a:t>
                      </a:r>
                      <a:endParaRPr lang="en-GB"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780053"/>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4</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Cost of readmission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dirty="0">
                          <a:effectLst/>
                        </a:rPr>
                        <a:t>Expected cost of TP admitted to hospital</a:t>
                      </a:r>
                      <a:endParaRPr lang="en-GB"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5470118"/>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5</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a:effectLst/>
                        </a:rPr>
                        <a:t>Proportion of Death in A&amp;E (TP/FN)</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a:effectLst/>
                        </a:rPr>
                        <a:t>0.02</a:t>
                      </a:r>
                      <a:endParaRPr lang="en-GB" sz="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2291174"/>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6</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Cost of Mologic Test/Clinical Opinion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dirty="0">
                          <a:effectLst/>
                        </a:rPr>
                        <a:t>10/0 </a:t>
                      </a:r>
                      <a:endParaRPr lang="en-GB"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7110165"/>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7</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 of Death after Unsuccessful Discharge ICU (FN/TP)</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dirty="0">
                          <a:effectLst/>
                        </a:rPr>
                        <a:t>Expected probability of dying for TP</a:t>
                      </a:r>
                      <a:endParaRPr lang="en-GB" sz="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7761419"/>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8</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 of Death after Unsuccessful Discharge ward (FN/TP)</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a:effectLst/>
                        </a:rPr>
                        <a:t>Expected probability of dying for TP</a:t>
                      </a:r>
                      <a:endParaRPr lang="en-GB" sz="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4501724"/>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9</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kern="1200" dirty="0">
                          <a:solidFill>
                            <a:schemeClr val="dk1"/>
                          </a:solidFill>
                          <a:effectLst/>
                          <a:latin typeface="+mn-lt"/>
                          <a:ea typeface="+mn-ea"/>
                          <a:cs typeface="+mn-cs"/>
                        </a:rPr>
                        <a:t>Proportion of Death in ICU (TP/FN)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800" kern="1200" dirty="0">
                          <a:solidFill>
                            <a:schemeClr val="dk1"/>
                          </a:solidFill>
                          <a:effectLst/>
                          <a:latin typeface="+mn-lt"/>
                          <a:ea typeface="+mn-ea"/>
                          <a:cs typeface="+mn-cs"/>
                        </a:rPr>
                        <a:t>(0.16/0.23)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598372"/>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10</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 of Death in the Ward (TP/FN)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0.07</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193395"/>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11</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 of Discharge after admission to Ward (TP/FN)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(0.9/0.881)</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5413446"/>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12</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 of Discharge after ICU Admission (TP/FN)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0.77</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1100919"/>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13</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 of ICU Admission(TP/FN)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(0.03, 0.049)</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6865362"/>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14</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Proportions of re-admissions vs patients admitted (ward) (TP/FN)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(0.05, 0.06)</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0677677"/>
                  </a:ext>
                </a:extLst>
              </a:tr>
              <a:tr h="214277">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15</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Proportions of re-admissions vs patients admitted (ICU only) (TP/FN)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(0.05/0.1)	</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1937590"/>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16</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Successful Discharge  after ICU admission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0.86</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0320024"/>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17</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Successful Discharge  after Ward admission</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0.93</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185499"/>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18</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Prevalence (Disease)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0.26</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7393385"/>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19</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Sensitivity of the Test</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Range in sensitivity analysis</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7418611"/>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20</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a:effectLst/>
                        </a:rPr>
                        <a:t>Specificity of the Test</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Range in sensitivity analysis</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2622925"/>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21</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dirty="0">
                          <a:effectLst/>
                        </a:rPr>
                        <a:t>Sensitivity of the Current practice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0.96</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747794"/>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22</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a:effectLst/>
                        </a:rPr>
                        <a:t>Specificity of the Current practice</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0.93</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2452761"/>
                  </a:ext>
                </a:extLst>
              </a:tr>
              <a:tr h="206599">
                <a:tc>
                  <a:txBody>
                    <a:bodyPr/>
                    <a:lstStyle/>
                    <a:p>
                      <a:pPr marL="0" lvl="0" indent="0" rtl="0">
                        <a:lnSpc>
                          <a:spcPct val="107000"/>
                        </a:lnSpc>
                        <a:spcAft>
                          <a:spcPts val="0"/>
                        </a:spcAft>
                        <a:buFont typeface="+mj-lt"/>
                        <a:buNone/>
                      </a:pPr>
                      <a:r>
                        <a:rPr lang="en-GB" sz="1100" b="0" dirty="0" smtClean="0">
                          <a:effectLst/>
                          <a:latin typeface="Calibri" panose="020F0502020204030204" pitchFamily="34" charset="0"/>
                          <a:ea typeface="Calibri" panose="020F0502020204030204" pitchFamily="34" charset="0"/>
                          <a:cs typeface="Arial" panose="020B0604020202020204" pitchFamily="34" charset="0"/>
                        </a:rPr>
                        <a:t>23</a:t>
                      </a:r>
                      <a:endParaRPr lang="en-GB" sz="11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100">
                          <a:effectLst/>
                        </a:rPr>
                        <a:t>Correlation assumed</a:t>
                      </a:r>
                      <a:endParaRPr lang="en-GB"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GB" sz="1000" dirty="0">
                          <a:effectLst/>
                        </a:rPr>
                        <a:t>0.35</a:t>
                      </a:r>
                      <a:endParaRPr lang="en-GB"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6161800"/>
                  </a:ext>
                </a:extLst>
              </a:tr>
            </a:tbl>
          </a:graphicData>
        </a:graphic>
      </p:graphicFrame>
      <p:sp>
        <p:nvSpPr>
          <p:cNvPr id="4" name="Slide Number Placeholder 3"/>
          <p:cNvSpPr>
            <a:spLocks noGrp="1"/>
          </p:cNvSpPr>
          <p:nvPr>
            <p:ph type="sldNum" sz="quarter" idx="12"/>
          </p:nvPr>
        </p:nvSpPr>
        <p:spPr/>
        <p:txBody>
          <a:bodyPr/>
          <a:lstStyle/>
          <a:p>
            <a:fld id="{7CFB3D76-E95C-734A-BDD4-10A5E36E6C85}" type="slidenum">
              <a:rPr lang="en-US" smtClean="0"/>
              <a:pPr/>
              <a:t>20</a:t>
            </a:fld>
            <a:endParaRPr lang="en-US" dirty="0"/>
          </a:p>
        </p:txBody>
      </p:sp>
    </p:spTree>
    <p:extLst>
      <p:ext uri="{BB962C8B-B14F-4D97-AF65-F5344CB8AC3E}">
        <p14:creationId xmlns:p14="http://schemas.microsoft.com/office/powerpoint/2010/main" val="3451293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1101"/>
            <a:ext cx="7886699" cy="878788"/>
          </a:xfrm>
        </p:spPr>
        <p:txBody>
          <a:bodyPr/>
          <a:lstStyle/>
          <a:p>
            <a:r>
              <a:rPr lang="en-GB" b="1" dirty="0" smtClean="0"/>
              <a:t>Objective:</a:t>
            </a:r>
            <a:endParaRPr lang="en-GB" dirty="0"/>
          </a:p>
        </p:txBody>
      </p:sp>
      <p:sp>
        <p:nvSpPr>
          <p:cNvPr id="3" name="Content Placeholder 2"/>
          <p:cNvSpPr>
            <a:spLocks noGrp="1"/>
          </p:cNvSpPr>
          <p:nvPr>
            <p:ph idx="1"/>
          </p:nvPr>
        </p:nvSpPr>
        <p:spPr>
          <a:xfrm>
            <a:off x="316892" y="1740806"/>
            <a:ext cx="7886700" cy="4079549"/>
          </a:xfrm>
        </p:spPr>
        <p:txBody>
          <a:bodyPr>
            <a:normAutofit/>
          </a:bodyPr>
          <a:lstStyle/>
          <a:p>
            <a:pPr algn="just">
              <a:lnSpc>
                <a:spcPct val="150000"/>
              </a:lnSpc>
              <a:buFont typeface="Wingdings" panose="05000000000000000000" pitchFamily="2" charset="2"/>
              <a:buChar char="Ø"/>
            </a:pPr>
            <a:r>
              <a:rPr lang="en-GB" dirty="0" smtClean="0"/>
              <a:t> Evaluate </a:t>
            </a:r>
            <a:r>
              <a:rPr lang="en-GB" dirty="0"/>
              <a:t>the minimum combinations of sensitivity and specificity </a:t>
            </a:r>
            <a:r>
              <a:rPr lang="en-GB" dirty="0" smtClean="0"/>
              <a:t>for a diagnostic tool (Mologic test) that allows early diagnosis of sepsis to </a:t>
            </a:r>
            <a:r>
              <a:rPr lang="en-GB" dirty="0"/>
              <a:t>be </a:t>
            </a:r>
            <a:r>
              <a:rPr lang="en-GB" u="sng" dirty="0"/>
              <a:t>cost-saving</a:t>
            </a:r>
            <a:r>
              <a:rPr lang="en-GB" dirty="0"/>
              <a:t> to the </a:t>
            </a:r>
            <a:r>
              <a:rPr lang="en-GB" dirty="0" smtClean="0"/>
              <a:t>NHS.</a:t>
            </a:r>
            <a:endParaRPr lang="en-GB" dirty="0" smtClean="0"/>
          </a:p>
          <a:p>
            <a:pPr algn="just">
              <a:lnSpc>
                <a:spcPct val="150000"/>
              </a:lnSpc>
              <a:buFont typeface="Wingdings" panose="05000000000000000000" pitchFamily="2" charset="2"/>
              <a:buChar char="Ø"/>
            </a:pPr>
            <a:r>
              <a:rPr lang="en-GB" dirty="0">
                <a:latin typeface="Calibri" panose="020F0502020204030204" pitchFamily="34" charset="0"/>
                <a:ea typeface="Calibri" panose="020F0502020204030204" pitchFamily="34" charset="0"/>
              </a:rPr>
              <a:t> Explore (Mologic) test </a:t>
            </a:r>
            <a:r>
              <a:rPr lang="en-GB" dirty="0" smtClean="0">
                <a:latin typeface="Calibri" panose="020F0502020204030204" pitchFamily="34" charset="0"/>
                <a:ea typeface="Calibri" panose="020F0502020204030204" pitchFamily="34" charset="0"/>
              </a:rPr>
              <a:t>thresholds of sensitivity &amp; specificity </a:t>
            </a:r>
            <a:r>
              <a:rPr lang="en-GB" dirty="0">
                <a:latin typeface="Calibri" panose="020F0502020204030204" pitchFamily="34" charset="0"/>
                <a:ea typeface="Calibri" panose="020F0502020204030204" pitchFamily="34" charset="0"/>
              </a:rPr>
              <a:t>for different conditional dependence </a:t>
            </a:r>
            <a:r>
              <a:rPr lang="en-GB" dirty="0" smtClean="0">
                <a:latin typeface="Calibri" panose="020F0502020204030204" pitchFamily="34" charset="0"/>
                <a:ea typeface="Calibri" panose="020F0502020204030204" pitchFamily="34" charset="0"/>
              </a:rPr>
              <a:t>scenarios.</a:t>
            </a:r>
            <a:endParaRPr lang="en-GB" dirty="0"/>
          </a:p>
          <a:p>
            <a:pPr marL="0" indent="0" algn="just">
              <a:lnSpc>
                <a:spcPct val="150000"/>
              </a:lnSpc>
              <a:buNone/>
            </a:pPr>
            <a:endParaRPr lang="en-GB" dirty="0" smtClean="0"/>
          </a:p>
          <a:p>
            <a:pPr algn="just">
              <a:lnSpc>
                <a:spcPct val="150000"/>
              </a:lnSpc>
              <a:buFont typeface="Wingdings" panose="05000000000000000000" pitchFamily="2" charset="2"/>
              <a:buChar char="Ø"/>
            </a:pPr>
            <a:endParaRPr lang="en-GB" dirty="0"/>
          </a:p>
          <a:p>
            <a:endParaRPr lang="en-GB"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3</a:t>
            </a:fld>
            <a:endParaRPr lang="en-US" dirty="0"/>
          </a:p>
        </p:txBody>
      </p:sp>
    </p:spTree>
    <p:extLst>
      <p:ext uri="{BB962C8B-B14F-4D97-AF65-F5344CB8AC3E}">
        <p14:creationId xmlns:p14="http://schemas.microsoft.com/office/powerpoint/2010/main" val="2235223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The economic model </a:t>
            </a:r>
            <a:r>
              <a:rPr lang="en-GB" b="1" dirty="0" smtClean="0"/>
              <a:t>structure:</a:t>
            </a:r>
            <a:endParaRPr lang="en-GB" b="1" dirty="0"/>
          </a:p>
        </p:txBody>
      </p:sp>
      <p:sp>
        <p:nvSpPr>
          <p:cNvPr id="3" name="Content Placeholder 2"/>
          <p:cNvSpPr>
            <a:spLocks noGrp="1"/>
          </p:cNvSpPr>
          <p:nvPr>
            <p:ph idx="1"/>
          </p:nvPr>
        </p:nvSpPr>
        <p:spPr>
          <a:xfrm>
            <a:off x="542440" y="1432767"/>
            <a:ext cx="7972909" cy="4734731"/>
          </a:xfrm>
        </p:spPr>
        <p:txBody>
          <a:bodyPr>
            <a:noAutofit/>
          </a:bodyPr>
          <a:lstStyle/>
          <a:p>
            <a:pPr marL="0" indent="0" algn="just">
              <a:lnSpc>
                <a:spcPct val="160000"/>
              </a:lnSpc>
              <a:buNone/>
            </a:pPr>
            <a:r>
              <a:rPr lang="en-GB" sz="1800" dirty="0"/>
              <a:t>A decision tree was developed in TreeAge, which modelled the outcomes </a:t>
            </a:r>
            <a:r>
              <a:rPr lang="en-GB" sz="1800" dirty="0" smtClean="0"/>
              <a:t>following the use of </a:t>
            </a:r>
            <a:r>
              <a:rPr lang="en-GB" sz="1800" dirty="0"/>
              <a:t>a </a:t>
            </a:r>
            <a:r>
              <a:rPr lang="en-GB" sz="1800" u="sng" dirty="0" smtClean="0"/>
              <a:t>Mologic </a:t>
            </a:r>
            <a:r>
              <a:rPr lang="en-GB" sz="1800" u="sng" dirty="0"/>
              <a:t>test </a:t>
            </a:r>
            <a:r>
              <a:rPr lang="en-GB" sz="1800" dirty="0" smtClean="0"/>
              <a:t>versus </a:t>
            </a:r>
            <a:r>
              <a:rPr lang="en-GB" sz="1800" u="sng" dirty="0"/>
              <a:t>current practice </a:t>
            </a:r>
            <a:r>
              <a:rPr lang="en-GB" sz="1800" dirty="0"/>
              <a:t>(clinical judgement) to inform hospital </a:t>
            </a:r>
            <a:r>
              <a:rPr lang="en-GB" sz="1800" dirty="0" smtClean="0"/>
              <a:t>admission in following pathways: </a:t>
            </a:r>
          </a:p>
          <a:p>
            <a:pPr marL="0" indent="0" algn="just">
              <a:lnSpc>
                <a:spcPct val="160000"/>
              </a:lnSpc>
              <a:buNone/>
            </a:pPr>
            <a:r>
              <a:rPr lang="en-GB" sz="1800" dirty="0" smtClean="0"/>
              <a:t>1- </a:t>
            </a:r>
            <a:r>
              <a:rPr lang="en-GB" sz="1800" b="1" dirty="0" smtClean="0"/>
              <a:t>One test only: </a:t>
            </a:r>
            <a:r>
              <a:rPr lang="en-GB" sz="1800" dirty="0" smtClean="0"/>
              <a:t>Mologic test</a:t>
            </a:r>
          </a:p>
          <a:p>
            <a:pPr marL="0" indent="0" algn="just">
              <a:lnSpc>
                <a:spcPct val="160000"/>
              </a:lnSpc>
              <a:buNone/>
            </a:pPr>
            <a:r>
              <a:rPr lang="en-GB" sz="1800" dirty="0" smtClean="0"/>
              <a:t>2- </a:t>
            </a:r>
            <a:r>
              <a:rPr lang="en-GB" sz="1800" b="1" dirty="0" smtClean="0"/>
              <a:t>Two tests in combination: </a:t>
            </a:r>
            <a:r>
              <a:rPr lang="en-GB" sz="1800" dirty="0"/>
              <a:t>Mologic </a:t>
            </a:r>
            <a:r>
              <a:rPr lang="en-GB" sz="1800" dirty="0" smtClean="0"/>
              <a:t>test with </a:t>
            </a:r>
            <a:r>
              <a:rPr lang="en-GB" sz="1800" dirty="0"/>
              <a:t>clinical </a:t>
            </a:r>
            <a:r>
              <a:rPr lang="en-GB" sz="1800" dirty="0" smtClean="0"/>
              <a:t>judgement </a:t>
            </a:r>
            <a:endParaRPr lang="en-GB" sz="1800" dirty="0"/>
          </a:p>
          <a:p>
            <a:pPr algn="just">
              <a:lnSpc>
                <a:spcPct val="160000"/>
              </a:lnSpc>
            </a:pPr>
            <a:r>
              <a:rPr lang="en-GB" sz="1800" u="sng" dirty="0" smtClean="0"/>
              <a:t>Conditional </a:t>
            </a:r>
            <a:r>
              <a:rPr lang="en-GB" sz="1800" u="sng" dirty="0"/>
              <a:t>dependence </a:t>
            </a:r>
            <a:r>
              <a:rPr lang="en-GB" sz="1800" dirty="0"/>
              <a:t>between diagnostic tests was also </a:t>
            </a:r>
            <a:r>
              <a:rPr lang="en-GB" sz="1800" dirty="0" smtClean="0"/>
              <a:t>modelled</a:t>
            </a:r>
          </a:p>
          <a:p>
            <a:pPr algn="just">
              <a:lnSpc>
                <a:spcPct val="160000"/>
              </a:lnSpc>
            </a:pPr>
            <a:r>
              <a:rPr lang="en-GB" sz="1800" b="1" dirty="0" smtClean="0"/>
              <a:t>Outcomes: </a:t>
            </a:r>
            <a:r>
              <a:rPr lang="en-GB" sz="1800" dirty="0"/>
              <a:t>admission to ward, admission to ICU and </a:t>
            </a:r>
            <a:r>
              <a:rPr lang="en-GB" sz="1800" dirty="0" smtClean="0"/>
              <a:t>Mortality</a:t>
            </a:r>
          </a:p>
          <a:p>
            <a:pPr algn="just">
              <a:lnSpc>
                <a:spcPct val="160000"/>
              </a:lnSpc>
            </a:pPr>
            <a:r>
              <a:rPr lang="en-GB" sz="1800" b="1" dirty="0"/>
              <a:t>Outcome data were based </a:t>
            </a:r>
            <a:r>
              <a:rPr lang="en-GB" sz="1800" b="1" dirty="0" smtClean="0"/>
              <a:t>on: </a:t>
            </a:r>
            <a:r>
              <a:rPr lang="en-GB" sz="1800" u="sng" dirty="0" smtClean="0"/>
              <a:t>NHS </a:t>
            </a:r>
            <a:r>
              <a:rPr lang="en-GB" sz="1800" u="sng" dirty="0"/>
              <a:t>Scotland </a:t>
            </a:r>
            <a:r>
              <a:rPr lang="en-GB" sz="1800" dirty="0"/>
              <a:t>data and </a:t>
            </a:r>
            <a:r>
              <a:rPr lang="en-GB" sz="1800" u="sng" dirty="0"/>
              <a:t>expert opinion</a:t>
            </a:r>
          </a:p>
          <a:p>
            <a:pPr algn="just">
              <a:lnSpc>
                <a:spcPct val="160000"/>
              </a:lnSpc>
            </a:pPr>
            <a:endParaRPr lang="en-GB" sz="1800" dirty="0"/>
          </a:p>
          <a:p>
            <a:pPr algn="just">
              <a:lnSpc>
                <a:spcPct val="160000"/>
              </a:lnSpc>
            </a:pPr>
            <a:endParaRPr lang="en-GB" sz="1800" dirty="0"/>
          </a:p>
          <a:p>
            <a:endParaRPr lang="en-GB" sz="1800"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4</a:t>
            </a:fld>
            <a:endParaRPr lang="en-US" dirty="0"/>
          </a:p>
        </p:txBody>
      </p:sp>
    </p:spTree>
    <p:extLst>
      <p:ext uri="{BB962C8B-B14F-4D97-AF65-F5344CB8AC3E}">
        <p14:creationId xmlns:p14="http://schemas.microsoft.com/office/powerpoint/2010/main" val="4117490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Role of the test </a:t>
            </a:r>
            <a:r>
              <a:rPr lang="en-GB" b="1" dirty="0" smtClean="0"/>
              <a:t>in </a:t>
            </a:r>
            <a:r>
              <a:rPr lang="en-GB" b="1" dirty="0"/>
              <a:t>this economic </a:t>
            </a:r>
            <a:r>
              <a:rPr lang="en-GB" b="1" dirty="0" smtClean="0"/>
              <a:t>analysis:</a:t>
            </a:r>
            <a:endParaRPr lang="en-GB" dirty="0"/>
          </a:p>
        </p:txBody>
      </p:sp>
      <p:sp>
        <p:nvSpPr>
          <p:cNvPr id="3" name="Content Placeholder 2"/>
          <p:cNvSpPr>
            <a:spLocks noGrp="1"/>
          </p:cNvSpPr>
          <p:nvPr>
            <p:ph idx="1"/>
          </p:nvPr>
        </p:nvSpPr>
        <p:spPr>
          <a:xfrm>
            <a:off x="575101" y="1243915"/>
            <a:ext cx="8153609" cy="4662707"/>
          </a:xfrm>
        </p:spPr>
        <p:txBody>
          <a:bodyPr>
            <a:noAutofit/>
          </a:bodyPr>
          <a:lstStyle/>
          <a:p>
            <a:pPr marL="0" indent="0" algn="just">
              <a:buNone/>
            </a:pPr>
            <a:r>
              <a:rPr lang="en-GB" sz="1800" i="1" dirty="0"/>
              <a:t>Possible roles for the new test </a:t>
            </a:r>
          </a:p>
          <a:p>
            <a:pPr marL="361950" indent="-273050" algn="just">
              <a:lnSpc>
                <a:spcPct val="170000"/>
              </a:lnSpc>
              <a:buFont typeface="+mj-lt"/>
              <a:buAutoNum type="arabicPeriod"/>
            </a:pPr>
            <a:r>
              <a:rPr lang="en-GB" sz="1600" b="1" dirty="0"/>
              <a:t>Prognostic role (rule in): </a:t>
            </a:r>
            <a:r>
              <a:rPr lang="en-GB" sz="1600" dirty="0"/>
              <a:t>identify patients who need urgent medical care and require immediate hospital admission from those with signs and symptoms of suspected </a:t>
            </a:r>
            <a:r>
              <a:rPr lang="en-GB" sz="1600" dirty="0" smtClean="0"/>
              <a:t>sepsis</a:t>
            </a:r>
            <a:endParaRPr lang="en-GB" sz="1600" dirty="0"/>
          </a:p>
          <a:p>
            <a:pPr marL="361950" indent="-273050" algn="just">
              <a:lnSpc>
                <a:spcPct val="170000"/>
              </a:lnSpc>
              <a:buFont typeface="+mj-lt"/>
              <a:buAutoNum type="arabicPeriod"/>
            </a:pPr>
            <a:r>
              <a:rPr lang="en-GB" sz="1600" b="1" dirty="0"/>
              <a:t>Monitoring/diagnostic role (rule out): </a:t>
            </a:r>
            <a:r>
              <a:rPr lang="en-GB" sz="1600" dirty="0"/>
              <a:t>identify patients where antibiotics should be </a:t>
            </a:r>
            <a:r>
              <a:rPr lang="en-GB" sz="1600" dirty="0" smtClean="0"/>
              <a:t>stopped</a:t>
            </a:r>
            <a:endParaRPr lang="en-GB" sz="1600" dirty="0"/>
          </a:p>
          <a:p>
            <a:pPr marL="361950" indent="-273050" algn="just">
              <a:lnSpc>
                <a:spcPct val="170000"/>
              </a:lnSpc>
              <a:buFont typeface="+mj-lt"/>
              <a:buAutoNum type="arabicPeriod"/>
            </a:pPr>
            <a:r>
              <a:rPr lang="en-GB" sz="1600" b="1" dirty="0"/>
              <a:t>Monitoring/prognostic role: (rule in): </a:t>
            </a:r>
            <a:r>
              <a:rPr lang="en-GB" sz="1600" dirty="0" smtClean="0"/>
              <a:t>identify </a:t>
            </a:r>
            <a:r>
              <a:rPr lang="en-GB" sz="1600" dirty="0"/>
              <a:t>patients who need to be admitted to ICU or who need to be monitored more </a:t>
            </a:r>
            <a:r>
              <a:rPr lang="en-GB" sz="1600" dirty="0" smtClean="0"/>
              <a:t>frequently</a:t>
            </a:r>
            <a:endParaRPr lang="en-GB" sz="1600" dirty="0"/>
          </a:p>
          <a:p>
            <a:pPr marL="361950" indent="-273050" algn="just">
              <a:lnSpc>
                <a:spcPct val="170000"/>
              </a:lnSpc>
              <a:buFont typeface="+mj-lt"/>
              <a:buAutoNum type="arabicPeriod"/>
            </a:pPr>
            <a:r>
              <a:rPr lang="en-GB" sz="1600" b="1" dirty="0"/>
              <a:t>Diagnostic role: (rule in): </a:t>
            </a:r>
            <a:r>
              <a:rPr lang="en-GB" sz="1600" dirty="0"/>
              <a:t>identify patients who need </a:t>
            </a:r>
            <a:r>
              <a:rPr lang="en-GB" sz="1600" dirty="0" smtClean="0"/>
              <a:t>antibiotics</a:t>
            </a:r>
            <a:endParaRPr lang="en-GB" sz="1600" dirty="0"/>
          </a:p>
          <a:p>
            <a:pPr marL="0" indent="0" algn="ctr">
              <a:lnSpc>
                <a:spcPct val="120000"/>
              </a:lnSpc>
              <a:buNone/>
            </a:pPr>
            <a:r>
              <a:rPr lang="en-GB" sz="1600" b="1" dirty="0" smtClean="0">
                <a:solidFill>
                  <a:schemeClr val="accent6">
                    <a:lumMod val="50000"/>
                  </a:schemeClr>
                </a:solidFill>
              </a:rPr>
              <a:t>Focus on prognostic </a:t>
            </a:r>
            <a:r>
              <a:rPr lang="en-GB" sz="1600" b="1" dirty="0">
                <a:solidFill>
                  <a:schemeClr val="accent6">
                    <a:lumMod val="50000"/>
                  </a:schemeClr>
                </a:solidFill>
              </a:rPr>
              <a:t>role of the test </a:t>
            </a:r>
            <a:r>
              <a:rPr lang="en-GB" sz="1600" b="1" dirty="0" smtClean="0">
                <a:solidFill>
                  <a:schemeClr val="accent6">
                    <a:lumMod val="50000"/>
                  </a:schemeClr>
                </a:solidFill>
              </a:rPr>
              <a:t>for patients </a:t>
            </a:r>
            <a:r>
              <a:rPr lang="en-GB" sz="1600" b="1" dirty="0">
                <a:solidFill>
                  <a:schemeClr val="accent6">
                    <a:lumMod val="50000"/>
                  </a:schemeClr>
                </a:solidFill>
              </a:rPr>
              <a:t>with a </a:t>
            </a:r>
            <a:r>
              <a:rPr lang="en-GB" sz="1800" b="1" dirty="0" smtClean="0">
                <a:solidFill>
                  <a:schemeClr val="accent6">
                    <a:lumMod val="50000"/>
                  </a:schemeClr>
                </a:solidFill>
                <a:sym typeface="Symbol" panose="05050102010706020507" pitchFamily="18" charset="2"/>
              </a:rPr>
              <a:t>National </a:t>
            </a:r>
            <a:r>
              <a:rPr lang="en-GB" sz="1800" b="1" dirty="0">
                <a:solidFill>
                  <a:schemeClr val="accent6">
                    <a:lumMod val="50000"/>
                  </a:schemeClr>
                </a:solidFill>
                <a:sym typeface="Symbol" panose="05050102010706020507" pitchFamily="18" charset="2"/>
              </a:rPr>
              <a:t>Early Warning </a:t>
            </a:r>
            <a:r>
              <a:rPr lang="en-GB" sz="1800" b="1" dirty="0" smtClean="0">
                <a:solidFill>
                  <a:schemeClr val="accent6">
                    <a:lumMod val="50000"/>
                  </a:schemeClr>
                </a:solidFill>
                <a:sym typeface="Symbol" panose="05050102010706020507" pitchFamily="18" charset="2"/>
              </a:rPr>
              <a:t>System </a:t>
            </a:r>
            <a:r>
              <a:rPr lang="en-GB" sz="1600" b="1" dirty="0" smtClean="0">
                <a:solidFill>
                  <a:schemeClr val="accent6">
                    <a:lumMod val="50000"/>
                  </a:schemeClr>
                </a:solidFill>
                <a:sym typeface="Symbol" panose="05050102010706020507" pitchFamily="18" charset="2"/>
              </a:rPr>
              <a:t>(</a:t>
            </a:r>
            <a:r>
              <a:rPr lang="en-GB" sz="1600" b="1" dirty="0">
                <a:solidFill>
                  <a:schemeClr val="accent6">
                    <a:lumMod val="50000"/>
                  </a:schemeClr>
                </a:solidFill>
              </a:rPr>
              <a:t>NEWS</a:t>
            </a:r>
            <a:r>
              <a:rPr lang="en-GB" sz="1600" b="1" dirty="0" smtClean="0">
                <a:solidFill>
                  <a:schemeClr val="accent6">
                    <a:lumMod val="50000"/>
                  </a:schemeClr>
                </a:solidFill>
                <a:sym typeface="Symbol" panose="05050102010706020507" pitchFamily="18" charset="2"/>
              </a:rPr>
              <a:t>)</a:t>
            </a:r>
            <a:r>
              <a:rPr lang="en-GB" sz="1600" b="1" dirty="0" smtClean="0">
                <a:solidFill>
                  <a:schemeClr val="accent6">
                    <a:lumMod val="50000"/>
                  </a:schemeClr>
                </a:solidFill>
              </a:rPr>
              <a:t> </a:t>
            </a:r>
            <a:r>
              <a:rPr lang="en-GB" sz="1600" b="1" dirty="0">
                <a:solidFill>
                  <a:schemeClr val="accent6">
                    <a:lumMod val="50000"/>
                  </a:schemeClr>
                </a:solidFill>
              </a:rPr>
              <a:t>lower than </a:t>
            </a:r>
            <a:r>
              <a:rPr lang="en-GB" sz="1600" b="1" dirty="0" smtClean="0">
                <a:solidFill>
                  <a:schemeClr val="accent6">
                    <a:lumMod val="50000"/>
                  </a:schemeClr>
                </a:solidFill>
              </a:rPr>
              <a:t>5 (patients </a:t>
            </a:r>
            <a:r>
              <a:rPr lang="en-GB" sz="1600" b="1" dirty="0">
                <a:solidFill>
                  <a:schemeClr val="accent6">
                    <a:lumMod val="50000"/>
                  </a:schemeClr>
                </a:solidFill>
              </a:rPr>
              <a:t>with NEWS </a:t>
            </a:r>
            <a:r>
              <a:rPr lang="en-GB" sz="1600" b="1" dirty="0" smtClean="0">
                <a:solidFill>
                  <a:schemeClr val="accent6">
                    <a:lumMod val="50000"/>
                  </a:schemeClr>
                </a:solidFill>
              </a:rPr>
              <a:t>≥5 </a:t>
            </a:r>
            <a:r>
              <a:rPr lang="en-GB" sz="1600" b="1" dirty="0">
                <a:solidFill>
                  <a:schemeClr val="accent6">
                    <a:lumMod val="50000"/>
                  </a:schemeClr>
                </a:solidFill>
              </a:rPr>
              <a:t>are almost always </a:t>
            </a:r>
            <a:r>
              <a:rPr lang="en-GB" sz="1600" b="1" dirty="0" smtClean="0">
                <a:solidFill>
                  <a:schemeClr val="accent6">
                    <a:lumMod val="50000"/>
                  </a:schemeClr>
                </a:solidFill>
              </a:rPr>
              <a:t>admitted) </a:t>
            </a:r>
          </a:p>
        </p:txBody>
      </p:sp>
      <p:sp>
        <p:nvSpPr>
          <p:cNvPr id="4" name="Slide Number Placeholder 3"/>
          <p:cNvSpPr>
            <a:spLocks noGrp="1"/>
          </p:cNvSpPr>
          <p:nvPr>
            <p:ph type="sldNum" sz="quarter" idx="12"/>
          </p:nvPr>
        </p:nvSpPr>
        <p:spPr/>
        <p:txBody>
          <a:bodyPr/>
          <a:lstStyle/>
          <a:p>
            <a:fld id="{7CFB3D76-E95C-734A-BDD4-10A5E36E6C85}" type="slidenum">
              <a:rPr lang="en-US" smtClean="0"/>
              <a:pPr/>
              <a:t>5</a:t>
            </a:fld>
            <a:endParaRPr lang="en-US" dirty="0"/>
          </a:p>
        </p:txBody>
      </p:sp>
    </p:spTree>
    <p:extLst>
      <p:ext uri="{BB962C8B-B14F-4D97-AF65-F5344CB8AC3E}">
        <p14:creationId xmlns:p14="http://schemas.microsoft.com/office/powerpoint/2010/main" val="1691719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1264"/>
            <a:ext cx="7886699" cy="878788"/>
          </a:xfrm>
        </p:spPr>
        <p:txBody>
          <a:bodyPr>
            <a:normAutofit/>
          </a:bodyPr>
          <a:lstStyle/>
          <a:p>
            <a:r>
              <a:rPr lang="en-GB" b="1" dirty="0" smtClean="0"/>
              <a:t>Results: </a:t>
            </a:r>
            <a:r>
              <a:rPr lang="en-GB" b="1" dirty="0"/>
              <a:t>One </a:t>
            </a:r>
            <a:r>
              <a:rPr lang="en-GB" b="1" dirty="0" smtClean="0"/>
              <a:t>test</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62130250"/>
              </p:ext>
            </p:extLst>
          </p:nvPr>
        </p:nvGraphicFramePr>
        <p:xfrm>
          <a:off x="416070" y="1773865"/>
          <a:ext cx="8181174" cy="1991591"/>
        </p:xfrm>
        <a:graphic>
          <a:graphicData uri="http://schemas.openxmlformats.org/drawingml/2006/table">
            <a:tbl>
              <a:tblPr firstRow="1" firstCol="1" bandRow="1">
                <a:tableStyleId>{5C22544A-7EE6-4342-B048-85BDC9FD1C3A}</a:tableStyleId>
              </a:tblPr>
              <a:tblGrid>
                <a:gridCol w="1979467">
                  <a:extLst>
                    <a:ext uri="{9D8B030D-6E8A-4147-A177-3AD203B41FA5}">
                      <a16:colId xmlns:a16="http://schemas.microsoft.com/office/drawing/2014/main" val="113485259"/>
                    </a:ext>
                  </a:extLst>
                </a:gridCol>
                <a:gridCol w="661067">
                  <a:extLst>
                    <a:ext uri="{9D8B030D-6E8A-4147-A177-3AD203B41FA5}">
                      <a16:colId xmlns:a16="http://schemas.microsoft.com/office/drawing/2014/main" val="3275687380"/>
                    </a:ext>
                  </a:extLst>
                </a:gridCol>
                <a:gridCol w="1211958">
                  <a:extLst>
                    <a:ext uri="{9D8B030D-6E8A-4147-A177-3AD203B41FA5}">
                      <a16:colId xmlns:a16="http://schemas.microsoft.com/office/drawing/2014/main" val="3230677099"/>
                    </a:ext>
                  </a:extLst>
                </a:gridCol>
                <a:gridCol w="1071900">
                  <a:extLst>
                    <a:ext uri="{9D8B030D-6E8A-4147-A177-3AD203B41FA5}">
                      <a16:colId xmlns:a16="http://schemas.microsoft.com/office/drawing/2014/main" val="2748363606"/>
                    </a:ext>
                  </a:extLst>
                </a:gridCol>
                <a:gridCol w="1058827">
                  <a:extLst>
                    <a:ext uri="{9D8B030D-6E8A-4147-A177-3AD203B41FA5}">
                      <a16:colId xmlns:a16="http://schemas.microsoft.com/office/drawing/2014/main" val="4233926927"/>
                    </a:ext>
                  </a:extLst>
                </a:gridCol>
                <a:gridCol w="1240799">
                  <a:extLst>
                    <a:ext uri="{9D8B030D-6E8A-4147-A177-3AD203B41FA5}">
                      <a16:colId xmlns:a16="http://schemas.microsoft.com/office/drawing/2014/main" val="800103911"/>
                    </a:ext>
                  </a:extLst>
                </a:gridCol>
                <a:gridCol w="957156">
                  <a:extLst>
                    <a:ext uri="{9D8B030D-6E8A-4147-A177-3AD203B41FA5}">
                      <a16:colId xmlns:a16="http://schemas.microsoft.com/office/drawing/2014/main" val="906530695"/>
                    </a:ext>
                  </a:extLst>
                </a:gridCol>
              </a:tblGrid>
              <a:tr h="666933">
                <a:tc>
                  <a:txBody>
                    <a:bodyPr/>
                    <a:lstStyle/>
                    <a:p>
                      <a:pPr algn="just">
                        <a:lnSpc>
                          <a:spcPct val="107000"/>
                        </a:lnSpc>
                        <a:spcAft>
                          <a:spcPts val="0"/>
                        </a:spcAft>
                      </a:pPr>
                      <a:r>
                        <a:rPr lang="en-GB" sz="1400" dirty="0">
                          <a:effectLst/>
                        </a:rPr>
                        <a:t>Possible Scenarios</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 Test Cost (£)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Prior probability of admission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Base-case </a:t>
                      </a:r>
                      <a:r>
                        <a:rPr lang="en-GB" sz="1400" dirty="0" smtClean="0">
                          <a:effectLst/>
                        </a:rPr>
                        <a:t>Sen/Spec</a:t>
                      </a:r>
                    </a:p>
                    <a:p>
                      <a:pPr marL="0" marR="0" lvl="0" indent="0" algn="ctr" defTabSz="914400" rtl="0" eaLnBrk="1" fontAlgn="auto" latinLnBrk="0" hangingPunct="1">
                        <a:lnSpc>
                          <a:spcPct val="107000"/>
                        </a:lnSpc>
                        <a:spcBef>
                          <a:spcPts val="0"/>
                        </a:spcBef>
                        <a:spcAft>
                          <a:spcPts val="0"/>
                        </a:spcAft>
                        <a:buClrTx/>
                        <a:buSzTx/>
                        <a:buFontTx/>
                        <a:buNone/>
                        <a:tabLst/>
                        <a:defRPr/>
                      </a:pPr>
                      <a:r>
                        <a:rPr lang="en-GB" sz="1000" dirty="0" smtClean="0">
                          <a:effectLst/>
                          <a:latin typeface="Calibri" panose="020F0502020204030204" pitchFamily="34" charset="0"/>
                          <a:ea typeface="Calibri" panose="020F0502020204030204" pitchFamily="34" charset="0"/>
                          <a:cs typeface="Arial" panose="020B0604020202020204" pitchFamily="34" charset="0"/>
                        </a:rPr>
                        <a:t>(Current</a:t>
                      </a:r>
                      <a:r>
                        <a:rPr lang="en-GB" sz="1000" baseline="0" dirty="0" smtClean="0">
                          <a:effectLst/>
                          <a:latin typeface="Calibri" panose="020F0502020204030204" pitchFamily="34" charset="0"/>
                          <a:ea typeface="Calibri" panose="020F0502020204030204" pitchFamily="34" charset="0"/>
                          <a:cs typeface="Arial" panose="020B0604020202020204" pitchFamily="34" charset="0"/>
                        </a:rPr>
                        <a:t> Practice)</a:t>
                      </a:r>
                      <a:endParaRPr lang="en-GB" sz="1000" dirty="0" smtClean="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Reference Sen/Spec</a:t>
                      </a:r>
                    </a:p>
                    <a:p>
                      <a:pPr algn="ctr">
                        <a:lnSpc>
                          <a:spcPct val="107000"/>
                        </a:lnSpc>
                        <a:spcAft>
                          <a:spcPts val="0"/>
                        </a:spcAft>
                      </a:pPr>
                      <a:r>
                        <a:rPr lang="en-GB" sz="1400" dirty="0">
                          <a:effectLst/>
                        </a:rPr>
                        <a:t>Test value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Sen threshold</a:t>
                      </a:r>
                    </a:p>
                    <a:p>
                      <a:pPr algn="ctr">
                        <a:lnSpc>
                          <a:spcPct val="107000"/>
                        </a:lnSpc>
                        <a:spcAft>
                          <a:spcPts val="0"/>
                        </a:spcAft>
                      </a:pPr>
                      <a:r>
                        <a:rPr lang="en-GB" sz="1400" dirty="0">
                          <a:effectLst/>
                        </a:rPr>
                        <a:t>test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Spec threshold</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838437013"/>
                  </a:ext>
                </a:extLst>
              </a:tr>
              <a:tr h="385142">
                <a:tc>
                  <a:txBody>
                    <a:bodyPr/>
                    <a:lstStyle/>
                    <a:p>
                      <a:pPr algn="just">
                        <a:lnSpc>
                          <a:spcPct val="107000"/>
                        </a:lnSpc>
                        <a:spcAft>
                          <a:spcPts val="0"/>
                        </a:spcAft>
                      </a:pPr>
                      <a:r>
                        <a:rPr lang="en-GB" sz="1400" dirty="0" smtClean="0">
                          <a:effectLst/>
                        </a:rPr>
                        <a:t>Scenario </a:t>
                      </a:r>
                      <a:r>
                        <a:rPr lang="en-GB" sz="1400" dirty="0">
                          <a:effectLst/>
                        </a:rPr>
                        <a:t>1 (one test)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smtClean="0">
                          <a:effectLst/>
                        </a:rPr>
                        <a:t>3</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smtClean="0">
                          <a:effectLst/>
                        </a:rPr>
                        <a:t>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0.92</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1473229320"/>
                  </a:ext>
                </a:extLst>
              </a:tr>
              <a:tr h="385142">
                <a:tc>
                  <a:txBody>
                    <a:bodyPr/>
                    <a:lstStyle/>
                    <a:p>
                      <a:pPr algn="just">
                        <a:lnSpc>
                          <a:spcPct val="107000"/>
                        </a:lnSpc>
                        <a:spcAft>
                          <a:spcPts val="0"/>
                        </a:spcAft>
                      </a:pPr>
                      <a:r>
                        <a:rPr lang="en-GB" sz="1400" dirty="0">
                          <a:effectLst/>
                        </a:rPr>
                        <a:t>Scenario 2 (one test)</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6</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0.94</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0.94</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1978284322"/>
                  </a:ext>
                </a:extLst>
              </a:tr>
              <a:tr h="536459">
                <a:tc>
                  <a:txBody>
                    <a:bodyPr/>
                    <a:lstStyle/>
                    <a:p>
                      <a:pPr algn="just">
                        <a:lnSpc>
                          <a:spcPct val="107000"/>
                        </a:lnSpc>
                        <a:spcAft>
                          <a:spcPts val="0"/>
                        </a:spcAft>
                      </a:pPr>
                      <a:r>
                        <a:rPr lang="en-GB" sz="1400" dirty="0">
                          <a:effectLst/>
                        </a:rPr>
                        <a:t>Scenario 3 (one test)</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10</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1716732754"/>
                  </a:ext>
                </a:extLst>
              </a:tr>
            </a:tbl>
          </a:graphicData>
        </a:graphic>
      </p:graphicFrame>
      <p:sp>
        <p:nvSpPr>
          <p:cNvPr id="4" name="Slide Number Placeholder 3"/>
          <p:cNvSpPr>
            <a:spLocks noGrp="1"/>
          </p:cNvSpPr>
          <p:nvPr>
            <p:ph type="sldNum" sz="quarter" idx="12"/>
          </p:nvPr>
        </p:nvSpPr>
        <p:spPr/>
        <p:txBody>
          <a:bodyPr/>
          <a:lstStyle/>
          <a:p>
            <a:fld id="{7CFB3D76-E95C-734A-BDD4-10A5E36E6C85}" type="slidenum">
              <a:rPr lang="en-US" smtClean="0"/>
              <a:pPr/>
              <a:t>6</a:t>
            </a:fld>
            <a:endParaRPr lang="en-US" dirty="0"/>
          </a:p>
        </p:txBody>
      </p:sp>
      <p:sp>
        <p:nvSpPr>
          <p:cNvPr id="6" name="Rectangle 5"/>
          <p:cNvSpPr/>
          <p:nvPr/>
        </p:nvSpPr>
        <p:spPr>
          <a:xfrm>
            <a:off x="406118" y="1321114"/>
            <a:ext cx="3922677" cy="388696"/>
          </a:xfrm>
          <a:prstGeom prst="rect">
            <a:avLst/>
          </a:prstGeom>
        </p:spPr>
        <p:txBody>
          <a:bodyPr wrap="none">
            <a:spAutoFit/>
          </a:bodyPr>
          <a:lstStyle/>
          <a:p>
            <a:pPr>
              <a:lnSpc>
                <a:spcPct val="107000"/>
              </a:lnSpc>
              <a:spcAft>
                <a:spcPts val="800"/>
              </a:spcAft>
            </a:pPr>
            <a:r>
              <a:rPr lang="en-GB" b="1" dirty="0">
                <a:latin typeface="Calibri" panose="020F0502020204030204" pitchFamily="34" charset="0"/>
                <a:ea typeface="Calibri" panose="020F0502020204030204" pitchFamily="34" charset="0"/>
                <a:cs typeface="Arial" panose="020B0604020202020204" pitchFamily="34" charset="0"/>
              </a:rPr>
              <a:t>Different </a:t>
            </a:r>
            <a:r>
              <a:rPr lang="en-GB" b="1" dirty="0" smtClean="0">
                <a:latin typeface="Calibri" panose="020F0502020204030204" pitchFamily="34" charset="0"/>
                <a:ea typeface="Calibri" panose="020F0502020204030204" pitchFamily="34" charset="0"/>
                <a:cs typeface="Arial" panose="020B0604020202020204" pitchFamily="34" charset="0"/>
              </a:rPr>
              <a:t>(Mologic) test </a:t>
            </a:r>
            <a:r>
              <a:rPr lang="en-GB" b="1" u="sng" dirty="0" smtClean="0">
                <a:latin typeface="Calibri" panose="020F0502020204030204" pitchFamily="34" charset="0"/>
                <a:ea typeface="Calibri" panose="020F0502020204030204" pitchFamily="34" charset="0"/>
                <a:cs typeface="Arial" panose="020B0604020202020204" pitchFamily="34" charset="0"/>
              </a:rPr>
              <a:t>cost</a:t>
            </a:r>
            <a:r>
              <a:rPr lang="en-GB" b="1" dirty="0" smtClean="0">
                <a:latin typeface="Calibri" panose="020F0502020204030204" pitchFamily="34" charset="0"/>
                <a:ea typeface="Calibri" panose="020F0502020204030204" pitchFamily="34" charset="0"/>
                <a:cs typeface="Arial" panose="020B0604020202020204" pitchFamily="34" charset="0"/>
              </a:rPr>
              <a:t> scenarios: </a:t>
            </a:r>
            <a:endParaRPr lang="en-GB" b="1" dirty="0">
              <a:latin typeface="Calibri" panose="020F0502020204030204" pitchFamily="34" charset="0"/>
              <a:ea typeface="Calibri" panose="020F0502020204030204" pitchFamily="34" charset="0"/>
              <a:cs typeface="Arial" panose="020B0604020202020204" pitchFamily="34" charset="0"/>
            </a:endParaRPr>
          </a:p>
        </p:txBody>
      </p:sp>
      <p:sp>
        <p:nvSpPr>
          <p:cNvPr id="7" name="Rectangle 6"/>
          <p:cNvSpPr/>
          <p:nvPr/>
        </p:nvSpPr>
        <p:spPr>
          <a:xfrm>
            <a:off x="558250" y="4028534"/>
            <a:ext cx="3147208" cy="388696"/>
          </a:xfrm>
          <a:prstGeom prst="rect">
            <a:avLst/>
          </a:prstGeom>
        </p:spPr>
        <p:txBody>
          <a:bodyPr wrap="none">
            <a:spAutoFit/>
          </a:bodyPr>
          <a:lstStyle/>
          <a:p>
            <a:pPr>
              <a:lnSpc>
                <a:spcPct val="107000"/>
              </a:lnSpc>
              <a:spcAft>
                <a:spcPts val="800"/>
              </a:spcAft>
            </a:pPr>
            <a:r>
              <a:rPr lang="en-GB" b="1" dirty="0">
                <a:latin typeface="Calibri" panose="020F0502020204030204" pitchFamily="34" charset="0"/>
                <a:ea typeface="Calibri" panose="020F0502020204030204" pitchFamily="34" charset="0"/>
                <a:cs typeface="Arial" panose="020B0604020202020204" pitchFamily="34" charset="0"/>
              </a:rPr>
              <a:t>Different </a:t>
            </a:r>
            <a:r>
              <a:rPr lang="en-GB" b="1" u="sng" dirty="0" smtClean="0">
                <a:latin typeface="Calibri" panose="020F0502020204030204" pitchFamily="34" charset="0"/>
                <a:ea typeface="Calibri" panose="020F0502020204030204" pitchFamily="34" charset="0"/>
                <a:cs typeface="Arial" panose="020B0604020202020204" pitchFamily="34" charset="0"/>
              </a:rPr>
              <a:t>prevalence</a:t>
            </a:r>
            <a:r>
              <a:rPr lang="en-GB" b="1" dirty="0" smtClean="0">
                <a:latin typeface="Calibri" panose="020F0502020204030204" pitchFamily="34" charset="0"/>
                <a:ea typeface="Calibri" panose="020F0502020204030204" pitchFamily="34" charset="0"/>
                <a:cs typeface="Arial" panose="020B0604020202020204" pitchFamily="34" charset="0"/>
              </a:rPr>
              <a:t> scenarios:</a:t>
            </a:r>
            <a:endParaRPr lang="en-GB" b="1" dirty="0">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334706508"/>
              </p:ext>
            </p:extLst>
          </p:nvPr>
        </p:nvGraphicFramePr>
        <p:xfrm>
          <a:off x="416070" y="4480141"/>
          <a:ext cx="8181173" cy="1667564"/>
        </p:xfrm>
        <a:graphic>
          <a:graphicData uri="http://schemas.openxmlformats.org/drawingml/2006/table">
            <a:tbl>
              <a:tblPr firstRow="1" firstCol="1" bandRow="1">
                <a:tableStyleId>{5C22544A-7EE6-4342-B048-85BDC9FD1C3A}</a:tableStyleId>
              </a:tblPr>
              <a:tblGrid>
                <a:gridCol w="1977599">
                  <a:extLst>
                    <a:ext uri="{9D8B030D-6E8A-4147-A177-3AD203B41FA5}">
                      <a16:colId xmlns:a16="http://schemas.microsoft.com/office/drawing/2014/main" val="154473459"/>
                    </a:ext>
                  </a:extLst>
                </a:gridCol>
                <a:gridCol w="659199">
                  <a:extLst>
                    <a:ext uri="{9D8B030D-6E8A-4147-A177-3AD203B41FA5}">
                      <a16:colId xmlns:a16="http://schemas.microsoft.com/office/drawing/2014/main" val="1802558262"/>
                    </a:ext>
                  </a:extLst>
                </a:gridCol>
                <a:gridCol w="1211958">
                  <a:extLst>
                    <a:ext uri="{9D8B030D-6E8A-4147-A177-3AD203B41FA5}">
                      <a16:colId xmlns:a16="http://schemas.microsoft.com/office/drawing/2014/main" val="2329568232"/>
                    </a:ext>
                  </a:extLst>
                </a:gridCol>
                <a:gridCol w="1071899">
                  <a:extLst>
                    <a:ext uri="{9D8B030D-6E8A-4147-A177-3AD203B41FA5}">
                      <a16:colId xmlns:a16="http://schemas.microsoft.com/office/drawing/2014/main" val="1568061132"/>
                    </a:ext>
                  </a:extLst>
                </a:gridCol>
                <a:gridCol w="1058829">
                  <a:extLst>
                    <a:ext uri="{9D8B030D-6E8A-4147-A177-3AD203B41FA5}">
                      <a16:colId xmlns:a16="http://schemas.microsoft.com/office/drawing/2014/main" val="3379903995"/>
                    </a:ext>
                  </a:extLst>
                </a:gridCol>
                <a:gridCol w="1092441">
                  <a:extLst>
                    <a:ext uri="{9D8B030D-6E8A-4147-A177-3AD203B41FA5}">
                      <a16:colId xmlns:a16="http://schemas.microsoft.com/office/drawing/2014/main" val="853626873"/>
                    </a:ext>
                  </a:extLst>
                </a:gridCol>
                <a:gridCol w="1109248">
                  <a:extLst>
                    <a:ext uri="{9D8B030D-6E8A-4147-A177-3AD203B41FA5}">
                      <a16:colId xmlns:a16="http://schemas.microsoft.com/office/drawing/2014/main" val="778550476"/>
                    </a:ext>
                  </a:extLst>
                </a:gridCol>
              </a:tblGrid>
              <a:tr h="668119">
                <a:tc>
                  <a:txBody>
                    <a:bodyPr/>
                    <a:lstStyle/>
                    <a:p>
                      <a:pPr algn="l">
                        <a:lnSpc>
                          <a:spcPct val="107000"/>
                        </a:lnSpc>
                        <a:spcAft>
                          <a:spcPts val="0"/>
                        </a:spcAft>
                      </a:pPr>
                      <a:r>
                        <a:rPr lang="en-GB" sz="1600" dirty="0">
                          <a:effectLst/>
                        </a:rPr>
                        <a:t>Possible Scenarios</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 Test Cost (£)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Prior probability of admission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Base-case </a:t>
                      </a:r>
                      <a:r>
                        <a:rPr lang="en-GB" sz="1400" dirty="0" smtClean="0">
                          <a:effectLst/>
                        </a:rPr>
                        <a:t>Sen/Spec</a:t>
                      </a:r>
                    </a:p>
                    <a:p>
                      <a:pPr marL="0" marR="0" lvl="0" indent="0" algn="ctr" defTabSz="914400" rtl="0" eaLnBrk="1" fontAlgn="auto" latinLnBrk="0" hangingPunct="1">
                        <a:lnSpc>
                          <a:spcPct val="107000"/>
                        </a:lnSpc>
                        <a:spcBef>
                          <a:spcPts val="0"/>
                        </a:spcBef>
                        <a:spcAft>
                          <a:spcPts val="0"/>
                        </a:spcAft>
                        <a:buClrTx/>
                        <a:buSzTx/>
                        <a:buFontTx/>
                        <a:buNone/>
                        <a:tabLst/>
                        <a:defRPr/>
                      </a:pPr>
                      <a:r>
                        <a:rPr lang="en-GB" sz="1000" b="1" kern="1200" dirty="0" smtClean="0">
                          <a:solidFill>
                            <a:schemeClr val="lt1"/>
                          </a:solidFill>
                          <a:effectLst/>
                          <a:latin typeface="Calibri" panose="020F0502020204030204" pitchFamily="34" charset="0"/>
                          <a:ea typeface="Calibri" panose="020F0502020204030204" pitchFamily="34" charset="0"/>
                          <a:cs typeface="Arial" panose="020B0604020202020204" pitchFamily="34" charset="0"/>
                        </a:rPr>
                        <a:t>(Current Practice)</a:t>
                      </a:r>
                    </a:p>
                  </a:txBody>
                  <a:tcPr marL="61145" marR="61145" marT="0" marB="0"/>
                </a:tc>
                <a:tc>
                  <a:txBody>
                    <a:bodyPr/>
                    <a:lstStyle/>
                    <a:p>
                      <a:pPr algn="ctr">
                        <a:lnSpc>
                          <a:spcPct val="107000"/>
                        </a:lnSpc>
                        <a:spcAft>
                          <a:spcPts val="0"/>
                        </a:spcAft>
                      </a:pPr>
                      <a:r>
                        <a:rPr lang="en-GB" sz="1400" dirty="0">
                          <a:effectLst/>
                        </a:rPr>
                        <a:t>Reference Sen/Spec</a:t>
                      </a:r>
                    </a:p>
                    <a:p>
                      <a:pPr algn="ctr">
                        <a:lnSpc>
                          <a:spcPct val="107000"/>
                        </a:lnSpc>
                        <a:spcAft>
                          <a:spcPts val="0"/>
                        </a:spcAft>
                      </a:pPr>
                      <a:r>
                        <a:rPr lang="en-GB" sz="1400" dirty="0">
                          <a:effectLst/>
                        </a:rPr>
                        <a:t>Test value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Sen threshold </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400" dirty="0">
                          <a:effectLst/>
                        </a:rPr>
                        <a:t>Spec threshold</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2171584855"/>
                  </a:ext>
                </a:extLst>
              </a:tr>
              <a:tr h="491358">
                <a:tc>
                  <a:txBody>
                    <a:bodyPr/>
                    <a:lstStyle/>
                    <a:p>
                      <a:pPr algn="l">
                        <a:lnSpc>
                          <a:spcPct val="107000"/>
                        </a:lnSpc>
                        <a:spcAft>
                          <a:spcPts val="0"/>
                        </a:spcAft>
                      </a:pPr>
                      <a:r>
                        <a:rPr lang="en-GB" sz="1400" dirty="0">
                          <a:effectLst/>
                        </a:rPr>
                        <a:t>Scenario 4 (one test)</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10</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0.15</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0.92/0.97</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4107326981"/>
                  </a:ext>
                </a:extLst>
              </a:tr>
              <a:tr h="491358">
                <a:tc>
                  <a:txBody>
                    <a:bodyPr/>
                    <a:lstStyle/>
                    <a:p>
                      <a:pPr algn="l">
                        <a:lnSpc>
                          <a:spcPct val="107000"/>
                        </a:lnSpc>
                        <a:spcAft>
                          <a:spcPts val="0"/>
                        </a:spcAft>
                      </a:pPr>
                      <a:r>
                        <a:rPr lang="en-GB" sz="1400" dirty="0">
                          <a:effectLst/>
                        </a:rPr>
                        <a:t>Scenario 5 (one test)</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a:effectLst/>
                        </a:rPr>
                        <a:t>10</a:t>
                      </a:r>
                      <a:endParaRPr lang="en-GB" sz="160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0.45</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0.98/0.91</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0.94</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tc>
                  <a:txBody>
                    <a:bodyPr/>
                    <a:lstStyle/>
                    <a:p>
                      <a:pPr algn="ctr">
                        <a:lnSpc>
                          <a:spcPct val="107000"/>
                        </a:lnSpc>
                        <a:spcAft>
                          <a:spcPts val="0"/>
                        </a:spcAft>
                      </a:pPr>
                      <a:r>
                        <a:rPr lang="en-GB" sz="1600" b="1" u="sng" dirty="0">
                          <a:effectLst/>
                        </a:rPr>
                        <a:t>0.87</a:t>
                      </a:r>
                      <a:endParaRPr lang="en-GB" sz="1600" b="1" u="sng" dirty="0">
                        <a:effectLst/>
                        <a:latin typeface="Calibri" panose="020F0502020204030204" pitchFamily="34" charset="0"/>
                        <a:ea typeface="Calibri" panose="020F0502020204030204" pitchFamily="34" charset="0"/>
                        <a:cs typeface="Arial" panose="020B0604020202020204" pitchFamily="34" charset="0"/>
                      </a:endParaRPr>
                    </a:p>
                  </a:txBody>
                  <a:tcPr marL="61145" marR="61145" marT="0" marB="0"/>
                </a:tc>
                <a:extLst>
                  <a:ext uri="{0D108BD9-81ED-4DB2-BD59-A6C34878D82A}">
                    <a16:rowId xmlns:a16="http://schemas.microsoft.com/office/drawing/2014/main" val="2272109006"/>
                  </a:ext>
                </a:extLst>
              </a:tr>
            </a:tbl>
          </a:graphicData>
        </a:graphic>
      </p:graphicFrame>
    </p:spTree>
    <p:extLst>
      <p:ext uri="{BB962C8B-B14F-4D97-AF65-F5344CB8AC3E}">
        <p14:creationId xmlns:p14="http://schemas.microsoft.com/office/powerpoint/2010/main" val="1067785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Combined tests decision rules:</a:t>
            </a:r>
            <a:endParaRPr lang="en-GB" b="1" dirty="0"/>
          </a:p>
        </p:txBody>
      </p:sp>
      <p:sp>
        <p:nvSpPr>
          <p:cNvPr id="3" name="Content Placeholder 2"/>
          <p:cNvSpPr>
            <a:spLocks noGrp="1"/>
          </p:cNvSpPr>
          <p:nvPr>
            <p:ph idx="1"/>
          </p:nvPr>
        </p:nvSpPr>
        <p:spPr/>
        <p:txBody>
          <a:bodyPr/>
          <a:lstStyle/>
          <a:p>
            <a:pPr marL="0" indent="0" algn="just">
              <a:buNone/>
            </a:pPr>
            <a:r>
              <a:rPr lang="en-GB" sz="2000" b="1" dirty="0" smtClean="0"/>
              <a:t>Description of </a:t>
            </a:r>
            <a:r>
              <a:rPr lang="en-GB" sz="2000" b="1" u="sng" dirty="0" smtClean="0"/>
              <a:t>parallel</a:t>
            </a:r>
            <a:r>
              <a:rPr lang="en-GB" sz="2000" b="1" dirty="0" smtClean="0"/>
              <a:t> test decision rules</a:t>
            </a:r>
            <a:endParaRPr lang="en-GB" b="1" dirty="0" smtClean="0"/>
          </a:p>
          <a:p>
            <a:pPr algn="just"/>
            <a:r>
              <a:rPr lang="en-GB" sz="2000" dirty="0" smtClean="0"/>
              <a:t>Overall positive result (admission): OR (++, +-, -+)</a:t>
            </a:r>
          </a:p>
          <a:p>
            <a:pPr algn="just"/>
            <a:r>
              <a:rPr lang="en-GB" sz="2000" dirty="0" smtClean="0"/>
              <a:t>Overall negative result (discharge): AND (--)</a:t>
            </a:r>
          </a:p>
          <a:p>
            <a:pPr algn="just">
              <a:buFontTx/>
              <a:buChar char="-"/>
            </a:pPr>
            <a:endParaRPr lang="en-GB" dirty="0"/>
          </a:p>
          <a:p>
            <a:pPr marL="0" indent="0" algn="just">
              <a:buNone/>
            </a:pPr>
            <a:r>
              <a:rPr lang="en-GB" sz="2000" b="1" dirty="0" smtClean="0"/>
              <a:t>Description of </a:t>
            </a:r>
            <a:r>
              <a:rPr lang="en-GB" sz="2000" b="1" u="sng" dirty="0" smtClean="0"/>
              <a:t>sequential</a:t>
            </a:r>
            <a:r>
              <a:rPr lang="en-GB" sz="2000" b="1" dirty="0" smtClean="0"/>
              <a:t> test decision rules </a:t>
            </a:r>
            <a:endParaRPr lang="en-GB" b="1" dirty="0" smtClean="0"/>
          </a:p>
          <a:p>
            <a:pPr algn="just"/>
            <a:r>
              <a:rPr lang="en-GB" sz="2000" dirty="0"/>
              <a:t>Overall positive result (admission): AND (++)</a:t>
            </a:r>
          </a:p>
          <a:p>
            <a:pPr algn="just"/>
            <a:r>
              <a:rPr lang="en-GB" sz="2000" dirty="0"/>
              <a:t>Overall negative result (discharge): OR (--, -+, +-) </a:t>
            </a:r>
          </a:p>
          <a:p>
            <a:pPr algn="just"/>
            <a:endParaRPr lang="en-GB" dirty="0"/>
          </a:p>
          <a:p>
            <a:pPr marL="0" indent="0" algn="just">
              <a:buNone/>
            </a:pPr>
            <a:r>
              <a:rPr lang="en-GB" dirty="0" smtClean="0"/>
              <a:t>Example of </a:t>
            </a:r>
            <a:r>
              <a:rPr lang="en-GB" u="sng" dirty="0" smtClean="0"/>
              <a:t>parallel</a:t>
            </a:r>
            <a:r>
              <a:rPr lang="en-GB" dirty="0" smtClean="0"/>
              <a:t> test conditional dependence </a:t>
            </a:r>
          </a:p>
          <a:p>
            <a:endParaRPr lang="en-GB" dirty="0"/>
          </a:p>
          <a:p>
            <a:pPr marL="0" indent="0">
              <a:buNone/>
            </a:pPr>
            <a:endParaRPr lang="en-GB" dirty="0" smtClean="0"/>
          </a:p>
        </p:txBody>
      </p:sp>
      <p:sp>
        <p:nvSpPr>
          <p:cNvPr id="4" name="Slide Number Placeholder 3"/>
          <p:cNvSpPr>
            <a:spLocks noGrp="1"/>
          </p:cNvSpPr>
          <p:nvPr>
            <p:ph type="sldNum" sz="quarter" idx="12"/>
          </p:nvPr>
        </p:nvSpPr>
        <p:spPr/>
        <p:txBody>
          <a:bodyPr/>
          <a:lstStyle/>
          <a:p>
            <a:fld id="{7CFB3D76-E95C-734A-BDD4-10A5E36E6C85}" type="slidenum">
              <a:rPr lang="en-US" smtClean="0"/>
              <a:pPr/>
              <a:t>7</a:t>
            </a:fld>
            <a:endParaRPr lang="en-US" dirty="0"/>
          </a:p>
        </p:txBody>
      </p:sp>
    </p:spTree>
    <p:extLst>
      <p:ext uri="{BB962C8B-B14F-4D97-AF65-F5344CB8AC3E}">
        <p14:creationId xmlns:p14="http://schemas.microsoft.com/office/powerpoint/2010/main" val="770229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65" y="366838"/>
            <a:ext cx="7886699" cy="878788"/>
          </a:xfrm>
        </p:spPr>
        <p:txBody>
          <a:bodyPr>
            <a:normAutofit fontScale="90000"/>
          </a:bodyPr>
          <a:lstStyle/>
          <a:p>
            <a:r>
              <a:rPr lang="en-GB" b="1" dirty="0"/>
              <a:t>Conditional Dependence Parallel; Sn (OR</a:t>
            </a:r>
            <a:r>
              <a:rPr lang="en-GB" b="1" dirty="0" smtClean="0"/>
              <a:t>):</a:t>
            </a:r>
            <a:endParaRPr lang="en-GB" b="1" dirty="0"/>
          </a:p>
        </p:txBody>
      </p:sp>
      <p:sp>
        <p:nvSpPr>
          <p:cNvPr id="4" name="Slide Number Placeholder 3"/>
          <p:cNvSpPr>
            <a:spLocks noGrp="1"/>
          </p:cNvSpPr>
          <p:nvPr>
            <p:ph type="sldNum" sz="quarter" idx="12"/>
          </p:nvPr>
        </p:nvSpPr>
        <p:spPr/>
        <p:txBody>
          <a:bodyPr/>
          <a:lstStyle/>
          <a:p>
            <a:fld id="{7CFB3D76-E95C-734A-BDD4-10A5E36E6C85}" type="slidenum">
              <a:rPr lang="en-US" smtClean="0"/>
              <a:pPr/>
              <a:t>8</a:t>
            </a:fld>
            <a:endParaRPr lang="en-US" dirty="0"/>
          </a:p>
        </p:txBody>
      </p:sp>
      <p:grpSp>
        <p:nvGrpSpPr>
          <p:cNvPr id="112" name="Group 111"/>
          <p:cNvGrpSpPr/>
          <p:nvPr/>
        </p:nvGrpSpPr>
        <p:grpSpPr>
          <a:xfrm>
            <a:off x="4756669" y="2533133"/>
            <a:ext cx="3223260" cy="2304389"/>
            <a:chOff x="410005" y="294928"/>
            <a:chExt cx="3223260" cy="2103120"/>
          </a:xfrm>
        </p:grpSpPr>
        <p:sp>
          <p:nvSpPr>
            <p:cNvPr id="114" name="Rectangle 113"/>
            <p:cNvSpPr/>
            <p:nvPr/>
          </p:nvSpPr>
          <p:spPr>
            <a:xfrm>
              <a:off x="410005" y="294928"/>
              <a:ext cx="3223260" cy="2103120"/>
            </a:xfrm>
            <a:prstGeom prst="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5" name="Oval 114"/>
            <p:cNvSpPr/>
            <p:nvPr/>
          </p:nvSpPr>
          <p:spPr>
            <a:xfrm>
              <a:off x="1068605" y="654463"/>
              <a:ext cx="1394460" cy="1301777"/>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mc:AlternateContent xmlns:mc="http://schemas.openxmlformats.org/markup-compatibility/2006" xmlns:a14="http://schemas.microsoft.com/office/drawing/2010/main">
          <mc:Choice Requires="a14">
            <p:sp>
              <p:nvSpPr>
                <p:cNvPr id="116" name="Text Box 2"/>
                <p:cNvSpPr txBox="1">
                  <a:spLocks noChangeArrowheads="1"/>
                </p:cNvSpPr>
                <p:nvPr/>
              </p:nvSpPr>
              <p:spPr bwMode="auto">
                <a:xfrm>
                  <a:off x="843977" y="537906"/>
                  <a:ext cx="251460" cy="31242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latin typeface="Cambria Math" panose="02040503050406030204" pitchFamily="18" charset="0"/>
                                <a:ea typeface="Calibri" panose="020F0502020204030204" pitchFamily="34" charset="0"/>
                                <a:cs typeface="Times New Roman" panose="02020603050405020304" pitchFamily="18" charset="0"/>
                              </a:rPr>
                              <m:t>𝑆𝑒</m:t>
                            </m:r>
                          </m:e>
                          <m:sub>
                            <m:r>
                              <a:rPr lang="en-GB" sz="11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6" name="Text Box 2"/>
                <p:cNvSpPr txBox="1">
                  <a:spLocks noRot="1" noChangeAspect="1" noMove="1" noResize="1" noEditPoints="1" noAdjustHandles="1" noChangeArrowheads="1" noChangeShapeType="1" noTextEdit="1"/>
                </p:cNvSpPr>
                <p:nvPr/>
              </p:nvSpPr>
              <p:spPr bwMode="auto">
                <a:xfrm>
                  <a:off x="843977" y="537906"/>
                  <a:ext cx="251460" cy="312420"/>
                </a:xfrm>
                <a:prstGeom prst="rect">
                  <a:avLst/>
                </a:prstGeom>
                <a:blipFill>
                  <a:blip r:embed="rId3"/>
                  <a:stretch>
                    <a:fillRect r="-26190"/>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7" name="Text Box 2"/>
                <p:cNvSpPr txBox="1">
                  <a:spLocks noChangeArrowheads="1"/>
                </p:cNvSpPr>
                <p:nvPr/>
              </p:nvSpPr>
              <p:spPr bwMode="auto">
                <a:xfrm>
                  <a:off x="2817491" y="478720"/>
                  <a:ext cx="364002" cy="2895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latin typeface="Cambria Math" panose="02040503050406030204" pitchFamily="18" charset="0"/>
                                <a:ea typeface="Calibri" panose="020F0502020204030204" pitchFamily="34" charset="0"/>
                                <a:cs typeface="Times New Roman" panose="02020603050405020304" pitchFamily="18" charset="0"/>
                              </a:rPr>
                              <m:t>𝑆𝑒</m:t>
                            </m:r>
                          </m:e>
                          <m:sub>
                            <m:r>
                              <a:rPr lang="en-GB" sz="1100" b="0" i="1" smtClean="0">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7" name="Text Box 2"/>
                <p:cNvSpPr txBox="1">
                  <a:spLocks noRot="1" noChangeAspect="1" noMove="1" noResize="1" noEditPoints="1" noAdjustHandles="1" noChangeArrowheads="1" noChangeShapeType="1" noTextEdit="1"/>
                </p:cNvSpPr>
                <p:nvPr/>
              </p:nvSpPr>
              <p:spPr bwMode="auto">
                <a:xfrm>
                  <a:off x="2817491" y="478720"/>
                  <a:ext cx="364002" cy="289560"/>
                </a:xfrm>
                <a:prstGeom prst="rect">
                  <a:avLst/>
                </a:prstGeom>
                <a:blipFill>
                  <a:blip r:embed="rId4"/>
                  <a:stretch>
                    <a:fillRect/>
                  </a:stretch>
                </a:blipFill>
                <a:ln w="9525">
                  <a:noFill/>
                  <a:miter lim="800000"/>
                  <a:headEnd/>
                  <a:tailEnd/>
                </a:ln>
              </p:spPr>
              <p:txBody>
                <a:bodyPr/>
                <a:lstStyle/>
                <a:p>
                  <a:r>
                    <a:rPr lang="en-GB">
                      <a:noFill/>
                    </a:rPr>
                    <a:t> </a:t>
                  </a:r>
                </a:p>
              </p:txBody>
            </p:sp>
          </mc:Fallback>
        </mc:AlternateContent>
        <p:sp>
          <p:nvSpPr>
            <p:cNvPr id="118" name="Oval 117"/>
            <p:cNvSpPr/>
            <p:nvPr/>
          </p:nvSpPr>
          <p:spPr>
            <a:xfrm>
              <a:off x="1636558" y="499154"/>
              <a:ext cx="1657497" cy="1541465"/>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9" name="Group 118"/>
          <p:cNvGrpSpPr/>
          <p:nvPr/>
        </p:nvGrpSpPr>
        <p:grpSpPr>
          <a:xfrm>
            <a:off x="553813" y="2595011"/>
            <a:ext cx="3223260" cy="2220126"/>
            <a:chOff x="60960" y="313183"/>
            <a:chExt cx="3223260" cy="2103120"/>
          </a:xfrm>
        </p:grpSpPr>
        <p:sp>
          <p:nvSpPr>
            <p:cNvPr id="121" name="Rectangle 120"/>
            <p:cNvSpPr/>
            <p:nvPr/>
          </p:nvSpPr>
          <p:spPr>
            <a:xfrm>
              <a:off x="60960" y="313183"/>
              <a:ext cx="3223260" cy="2103120"/>
            </a:xfrm>
            <a:prstGeom prst="rect">
              <a:avLst/>
            </a:prstGeom>
            <a:no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22" name="Oval 121"/>
            <p:cNvSpPr/>
            <p:nvPr/>
          </p:nvSpPr>
          <p:spPr>
            <a:xfrm>
              <a:off x="466433" y="613498"/>
              <a:ext cx="1394460" cy="1344229"/>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mc:AlternateContent xmlns:mc="http://schemas.openxmlformats.org/markup-compatibility/2006" xmlns:a14="http://schemas.microsoft.com/office/drawing/2010/main">
          <mc:Choice Requires="a14">
            <p:sp>
              <p:nvSpPr>
                <p:cNvPr id="123" name="Text Box 2"/>
                <p:cNvSpPr txBox="1">
                  <a:spLocks noChangeArrowheads="1"/>
                </p:cNvSpPr>
                <p:nvPr/>
              </p:nvSpPr>
              <p:spPr bwMode="auto">
                <a:xfrm>
                  <a:off x="340703" y="511525"/>
                  <a:ext cx="251460" cy="31242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latin typeface="Cambria Math" panose="02040503050406030204" pitchFamily="18" charset="0"/>
                                <a:ea typeface="Calibri" panose="020F0502020204030204" pitchFamily="34" charset="0"/>
                                <a:cs typeface="Times New Roman" panose="02020603050405020304" pitchFamily="18" charset="0"/>
                              </a:rPr>
                              <m:t>𝑆𝑒</m:t>
                            </m:r>
                          </m:e>
                          <m:sub>
                            <m:r>
                              <a:rPr lang="en-GB" sz="1100" i="1">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3" name="Text Box 2"/>
                <p:cNvSpPr txBox="1">
                  <a:spLocks noRot="1" noChangeAspect="1" noMove="1" noResize="1" noEditPoints="1" noAdjustHandles="1" noChangeArrowheads="1" noChangeShapeType="1" noTextEdit="1"/>
                </p:cNvSpPr>
                <p:nvPr/>
              </p:nvSpPr>
              <p:spPr bwMode="auto">
                <a:xfrm>
                  <a:off x="340703" y="511525"/>
                  <a:ext cx="251460" cy="312420"/>
                </a:xfrm>
                <a:prstGeom prst="rect">
                  <a:avLst/>
                </a:prstGeom>
                <a:blipFill>
                  <a:blip r:embed="rId5"/>
                  <a:stretch>
                    <a:fillRect r="-29268"/>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4" name="Text Box 2"/>
                <p:cNvSpPr txBox="1">
                  <a:spLocks noChangeArrowheads="1"/>
                </p:cNvSpPr>
                <p:nvPr/>
              </p:nvSpPr>
              <p:spPr bwMode="auto">
                <a:xfrm>
                  <a:off x="2529840" y="647700"/>
                  <a:ext cx="251460" cy="2895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GB" sz="11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1100" b="0" i="1" smtClean="0">
                                <a:latin typeface="Cambria Math" panose="02040503050406030204" pitchFamily="18" charset="0"/>
                                <a:ea typeface="Calibri" panose="020F0502020204030204" pitchFamily="34" charset="0"/>
                                <a:cs typeface="Times New Roman" panose="02020603050405020304" pitchFamily="18" charset="0"/>
                              </a:rPr>
                              <m:t>𝑆𝑒</m:t>
                            </m:r>
                          </m:e>
                          <m:sub>
                            <m:r>
                              <a:rPr lang="en-GB" sz="1100" i="1">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n-GB"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4" name="Text Box 2"/>
                <p:cNvSpPr txBox="1">
                  <a:spLocks noRot="1" noChangeAspect="1" noMove="1" noResize="1" noEditPoints="1" noAdjustHandles="1" noChangeArrowheads="1" noChangeShapeType="1" noTextEdit="1"/>
                </p:cNvSpPr>
                <p:nvPr/>
              </p:nvSpPr>
              <p:spPr bwMode="auto">
                <a:xfrm>
                  <a:off x="2529840" y="647700"/>
                  <a:ext cx="251460" cy="289560"/>
                </a:xfrm>
                <a:prstGeom prst="rect">
                  <a:avLst/>
                </a:prstGeom>
                <a:blipFill>
                  <a:blip r:embed="rId6"/>
                  <a:stretch>
                    <a:fillRect r="-26190"/>
                  </a:stretch>
                </a:blipFill>
                <a:ln w="9525">
                  <a:noFill/>
                  <a:miter lim="800000"/>
                  <a:headEnd/>
                  <a:tailEnd/>
                </a:ln>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9" name="Rectangle 18"/>
              <p:cNvSpPr/>
              <p:nvPr/>
            </p:nvSpPr>
            <p:spPr>
              <a:xfrm>
                <a:off x="2680558" y="5232399"/>
                <a:ext cx="3687741" cy="430887"/>
              </a:xfrm>
              <a:prstGeom prst="rect">
                <a:avLst/>
              </a:prstGeom>
            </p:spPr>
            <p:txBody>
              <a:bodyPr wrap="none">
                <a:spAutoFit/>
              </a:bodyPr>
              <a:lstStyle/>
              <a:p>
                <a:pPr algn="ctr"/>
                <a:r>
                  <a:rPr lang="en-GB" sz="1200" b="1" i="1" dirty="0">
                    <a:latin typeface="Calibri" panose="020F0502020204030204" pitchFamily="34" charset="0"/>
                    <a:ea typeface="Calibri" panose="020F0502020204030204" pitchFamily="34" charset="0"/>
                    <a:cs typeface="Times New Roman" panose="02020603050405020304" pitchFamily="18" charset="0"/>
                  </a:rPr>
                  <a:t>Conditional Dependence: </a:t>
                </a:r>
                <a:r>
                  <a:rPr lang="en-GB" sz="1400" i="1" dirty="0" smtClean="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 </a:t>
                </a:r>
                <a:r>
                  <a:rPr lang="en-GB" sz="1400" i="1" dirty="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Se= </a:t>
                </a:r>
                <a14:m>
                  <m:oMath xmlns:m="http://schemas.openxmlformats.org/officeDocument/2006/math">
                    <m:r>
                      <a:rPr lang="en-GB" sz="1400" i="1">
                        <a:latin typeface="Cambria Math" panose="02040503050406030204" pitchFamily="18" charset="0"/>
                        <a:ea typeface="Calibri" panose="020F0502020204030204" pitchFamily="34" charset="0"/>
                        <a:cs typeface="Times New Roman" panose="02020603050405020304" pitchFamily="18" charset="0"/>
                      </a:rPr>
                      <m:t>𝜃</m:t>
                    </m:r>
                  </m:oMath>
                </a14:m>
                <a:r>
                  <a:rPr lang="en-GB" sz="1400" i="1" dirty="0">
                    <a:latin typeface="Cambria Math" panose="02040503050406030204" pitchFamily="18" charset="0"/>
                    <a:ea typeface="Calibri" panose="020F0502020204030204" pitchFamily="34" charset="0"/>
                    <a:cs typeface="Times New Roman" panose="02020603050405020304" pitchFamily="18" charset="0"/>
                  </a:rPr>
                  <a:t>12 </a:t>
                </a:r>
                <a:r>
                  <a:rPr lang="en-GB" sz="1400" i="1" dirty="0" smtClean="0">
                    <a:latin typeface="Cambria Math" panose="02040503050406030204" pitchFamily="18" charset="0"/>
                    <a:ea typeface="Calibri" panose="020F0502020204030204" pitchFamily="34" charset="0"/>
                    <a:cs typeface="Times New Roman" panose="02020603050405020304" pitchFamily="18" charset="0"/>
                  </a:rPr>
                  <a:t>– (</a:t>
                </a:r>
                <a14:m>
                  <m:oMath xmlns:m="http://schemas.openxmlformats.org/officeDocument/2006/math">
                    <m:r>
                      <a:rPr lang="en-GB" sz="1400" i="1">
                        <a:latin typeface="Cambria Math" panose="02040503050406030204" pitchFamily="18" charset="0"/>
                        <a:ea typeface="Calibri" panose="020F0502020204030204" pitchFamily="34" charset="0"/>
                        <a:cs typeface="Times New Roman" panose="02020603050405020304" pitchFamily="18" charset="0"/>
                      </a:rPr>
                      <m:t>𝑆𝑒</m:t>
                    </m:r>
                    <m:r>
                      <a:rPr lang="en-GB" sz="1400" i="1">
                        <a:latin typeface="Cambria Math" panose="02040503050406030204" pitchFamily="18" charset="0"/>
                        <a:ea typeface="Calibri" panose="020F0502020204030204" pitchFamily="34" charset="0"/>
                        <a:cs typeface="Times New Roman" panose="02020603050405020304" pitchFamily="18" charset="0"/>
                      </a:rPr>
                      <m:t>1∗</m:t>
                    </m:r>
                    <m:r>
                      <a:rPr lang="en-GB" sz="1400" i="1">
                        <a:latin typeface="Cambria Math" panose="02040503050406030204" pitchFamily="18" charset="0"/>
                        <a:ea typeface="Calibri" panose="020F0502020204030204" pitchFamily="34" charset="0"/>
                        <a:cs typeface="Times New Roman" panose="02020603050405020304" pitchFamily="18" charset="0"/>
                      </a:rPr>
                      <m:t>𝑆𝑒</m:t>
                    </m:r>
                    <m:r>
                      <a:rPr lang="en-GB" sz="1400" i="1">
                        <a:latin typeface="Cambria Math" panose="02040503050406030204" pitchFamily="18" charset="0"/>
                        <a:ea typeface="Calibri" panose="020F0502020204030204" pitchFamily="34" charset="0"/>
                        <a:cs typeface="Times New Roman" panose="02020603050405020304" pitchFamily="18" charset="0"/>
                      </a:rPr>
                      <m:t>2)</m:t>
                    </m:r>
                    <m:r>
                      <m:rPr>
                        <m:nor/>
                      </m:rPr>
                      <a:rPr lang="en-GB" sz="1400" i="1" dirty="0">
                        <a:latin typeface="Cambria Math" panose="02040503050406030204" pitchFamily="18" charset="0"/>
                        <a:ea typeface="Calibri" panose="020F0502020204030204" pitchFamily="34" charset="0"/>
                        <a:cs typeface="Times New Roman" panose="02020603050405020304" pitchFamily="18" charset="0"/>
                      </a:rPr>
                      <m:t> </m:t>
                    </m:r>
                  </m:oMath>
                </a14:m>
                <a:endParaRPr lang="en-GB" sz="1400" i="1" dirty="0">
                  <a:latin typeface="Cambria Math" panose="02040503050406030204" pitchFamily="18" charset="0"/>
                  <a:ea typeface="Calibri" panose="020F0502020204030204" pitchFamily="34" charset="0"/>
                  <a:cs typeface="Times New Roman" panose="02020603050405020304" pitchFamily="18" charset="0"/>
                </a:endParaRPr>
              </a:p>
              <a:p>
                <a:endParaRPr lang="en-GB" sz="800" dirty="0">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2680558" y="5232399"/>
                <a:ext cx="3687741" cy="430887"/>
              </a:xfrm>
              <a:prstGeom prst="rect">
                <a:avLst/>
              </a:prstGeom>
              <a:blipFill>
                <a:blip r:embed="rId7"/>
                <a:stretch>
                  <a:fillRect t="-28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918014" y="5779267"/>
                <a:ext cx="5187199" cy="276999"/>
              </a:xfrm>
              <a:prstGeom prst="rect">
                <a:avLst/>
              </a:prstGeom>
            </p:spPr>
            <p:txBody>
              <a:bodyPr wrap="square">
                <a:spAutoFit/>
              </a:bodyPr>
              <a:lstStyle/>
              <a:p>
                <a:pPr algn="ctr"/>
                <a14:m>
                  <m:oMath xmlns:m="http://schemas.openxmlformats.org/officeDocument/2006/math">
                    <m:r>
                      <m:rPr>
                        <m:nor/>
                      </m:rPr>
                      <a:rPr lang="en-GB" sz="1200" b="1" i="1" dirty="0" smtClean="0">
                        <a:latin typeface="Calibri" panose="020F0502020204030204" pitchFamily="34" charset="0"/>
                        <a:ea typeface="Calibri" panose="020F0502020204030204" pitchFamily="34" charset="0"/>
                        <a:cs typeface="Times New Roman" panose="02020603050405020304" pitchFamily="18" charset="0"/>
                      </a:rPr>
                      <m:t>joint</m:t>
                    </m:r>
                    <m:r>
                      <m:rPr>
                        <m:nor/>
                      </m:rPr>
                      <a:rPr lang="en-GB" sz="1200" b="1" i="1" dirty="0" smtClean="0">
                        <a:latin typeface="Calibri" panose="020F0502020204030204" pitchFamily="34" charset="0"/>
                        <a:ea typeface="Calibri" panose="020F0502020204030204" pitchFamily="34" charset="0"/>
                        <a:cs typeface="Times New Roman" panose="02020603050405020304" pitchFamily="18" charset="0"/>
                      </a:rPr>
                      <m:t> </m:t>
                    </m:r>
                    <m:r>
                      <m:rPr>
                        <m:nor/>
                      </m:rPr>
                      <a:rPr lang="en-GB" sz="1200" b="1" i="1" dirty="0" smtClean="0">
                        <a:latin typeface="Calibri" panose="020F0502020204030204" pitchFamily="34" charset="0"/>
                        <a:ea typeface="Calibri" panose="020F0502020204030204" pitchFamily="34" charset="0"/>
                        <a:cs typeface="Times New Roman" panose="02020603050405020304" pitchFamily="18" charset="0"/>
                      </a:rPr>
                      <m:t>OR</m:t>
                    </m:r>
                    <m:r>
                      <m:rPr>
                        <m:nor/>
                      </m:rPr>
                      <a:rPr lang="en-GB" sz="1200" b="1" i="1" dirty="0" smtClean="0">
                        <a:latin typeface="Calibri" panose="020F0502020204030204" pitchFamily="34" charset="0"/>
                        <a:ea typeface="Calibri" panose="020F0502020204030204" pitchFamily="34" charset="0"/>
                        <a:cs typeface="Times New Roman" panose="02020603050405020304" pitchFamily="18" charset="0"/>
                      </a:rPr>
                      <m:t> </m:t>
                    </m:r>
                    <m:r>
                      <m:rPr>
                        <m:nor/>
                      </m:rPr>
                      <a:rPr lang="en-GB" sz="1200" b="1" i="1" dirty="0" smtClean="0">
                        <a:latin typeface="Calibri" panose="020F0502020204030204" pitchFamily="34" charset="0"/>
                        <a:ea typeface="Calibri" panose="020F0502020204030204" pitchFamily="34" charset="0"/>
                        <a:cs typeface="Times New Roman" panose="02020603050405020304" pitchFamily="18" charset="0"/>
                      </a:rPr>
                      <m:t>sensitivity</m:t>
                    </m:r>
                    <m:r>
                      <a:rPr lang="en-GB" sz="1200" b="0" i="1" dirty="0" smtClean="0">
                        <a:latin typeface="Cambria Math" panose="02040503050406030204" pitchFamily="18" charset="0"/>
                        <a:ea typeface="Calibri" panose="020F0502020204030204" pitchFamily="34" charset="0"/>
                        <a:cs typeface="Times New Roman" panose="02020603050405020304" pitchFamily="18" charset="0"/>
                      </a:rPr>
                      <m:t> </m:t>
                    </m:r>
                    <m:r>
                      <a:rPr lang="en-GB" sz="1200" i="0">
                        <a:latin typeface="Cambria Math" panose="02040503050406030204" pitchFamily="18" charset="0"/>
                      </a:rPr>
                      <m:t>=</m:t>
                    </m:r>
                    <m:r>
                      <a:rPr lang="en-GB" sz="1200" b="0" i="0" smtClean="0">
                        <a:latin typeface="Cambria Math" panose="02040503050406030204" pitchFamily="18" charset="0"/>
                      </a:rPr>
                      <m:t>1</m:t>
                    </m:r>
                    <m:r>
                      <a:rPr lang="en-GB" sz="1200" i="0">
                        <a:latin typeface="Cambria Math" panose="02040503050406030204" pitchFamily="18" charset="0"/>
                      </a:rPr>
                      <m:t>−</m:t>
                    </m:r>
                    <m:d>
                      <m:dPr>
                        <m:ctrlPr>
                          <a:rPr lang="en-GB" sz="1200" i="1">
                            <a:latin typeface="Cambria Math" panose="02040503050406030204" pitchFamily="18" charset="0"/>
                          </a:rPr>
                        </m:ctrlPr>
                      </m:dPr>
                      <m:e>
                        <m:r>
                          <a:rPr lang="en-GB" sz="1200" i="0">
                            <a:latin typeface="Cambria Math" panose="02040503050406030204" pitchFamily="18" charset="0"/>
                          </a:rPr>
                          <m:t>1−</m:t>
                        </m:r>
                        <m:r>
                          <a:rPr lang="en-GB" sz="1200" b="0" i="1" smtClean="0">
                            <a:latin typeface="Cambria Math" panose="02040503050406030204" pitchFamily="18" charset="0"/>
                          </a:rPr>
                          <m:t>𝑆𝑒</m:t>
                        </m:r>
                        <m:r>
                          <a:rPr lang="en-GB" sz="1200" b="0" i="1" smtClean="0">
                            <a:latin typeface="Cambria Math" panose="02040503050406030204" pitchFamily="18" charset="0"/>
                          </a:rPr>
                          <m:t>1</m:t>
                        </m:r>
                      </m:e>
                    </m:d>
                    <m:d>
                      <m:dPr>
                        <m:ctrlPr>
                          <a:rPr lang="en-GB" sz="1200" i="1">
                            <a:latin typeface="Cambria Math" panose="02040503050406030204" pitchFamily="18" charset="0"/>
                          </a:rPr>
                        </m:ctrlPr>
                      </m:dPr>
                      <m:e>
                        <m:r>
                          <a:rPr lang="en-GB" sz="1200" i="0">
                            <a:latin typeface="Cambria Math" panose="02040503050406030204" pitchFamily="18" charset="0"/>
                          </a:rPr>
                          <m:t>1−</m:t>
                        </m:r>
                        <m:r>
                          <a:rPr lang="en-GB" sz="1200" b="0" i="1" smtClean="0">
                            <a:latin typeface="Cambria Math" panose="02040503050406030204" pitchFamily="18" charset="0"/>
                          </a:rPr>
                          <m:t>𝑆𝑒</m:t>
                        </m:r>
                        <m:r>
                          <a:rPr lang="en-GB" sz="1200" b="0" i="1" smtClean="0">
                            <a:latin typeface="Cambria Math" panose="02040503050406030204" pitchFamily="18" charset="0"/>
                          </a:rPr>
                          <m:t>2</m:t>
                        </m:r>
                      </m:e>
                    </m:d>
                    <m:r>
                      <a:rPr lang="en-GB" sz="1200" b="0" i="0" smtClean="0">
                        <a:latin typeface="Cambria Math" panose="02040503050406030204" pitchFamily="18" charset="0"/>
                      </a:rPr>
                      <m:t>−</m:t>
                    </m:r>
                  </m:oMath>
                </a14:m>
                <a:r>
                  <a:rPr lang="en-GB" sz="1200" i="1" dirty="0">
                    <a:latin typeface="Cambria Math" panose="02040503050406030204" pitchFamily="18" charset="0"/>
                    <a:ea typeface="Calibri" panose="020F0502020204030204" pitchFamily="34" charset="0"/>
                    <a:cs typeface="Times New Roman" panose="02020603050405020304" pitchFamily="18" charset="0"/>
                    <a:sym typeface="Symbol" panose="05050102010706020507" pitchFamily="18" charset="2"/>
                  </a:rPr>
                  <a:t> Se</a:t>
                </a:r>
                <a:endParaRPr lang="en-GB" sz="1200" dirty="0"/>
              </a:p>
            </p:txBody>
          </p:sp>
        </mc:Choice>
        <mc:Fallback xmlns="">
          <p:sp>
            <p:nvSpPr>
              <p:cNvPr id="20" name="Rectangle 19"/>
              <p:cNvSpPr>
                <a:spLocks noRot="1" noChangeAspect="1" noMove="1" noResize="1" noEditPoints="1" noAdjustHandles="1" noChangeArrowheads="1" noChangeShapeType="1" noTextEdit="1"/>
              </p:cNvSpPr>
              <p:nvPr/>
            </p:nvSpPr>
            <p:spPr>
              <a:xfrm>
                <a:off x="1918014" y="5779267"/>
                <a:ext cx="5187199" cy="276999"/>
              </a:xfrm>
              <a:prstGeom prst="rect">
                <a:avLst/>
              </a:prstGeom>
              <a:blipFill>
                <a:blip r:embed="rId8"/>
                <a:stretch>
                  <a:fillRect t="-2222" b="-17778"/>
                </a:stretch>
              </a:blipFill>
            </p:spPr>
            <p:txBody>
              <a:bodyPr/>
              <a:lstStyle/>
              <a:p>
                <a:r>
                  <a:rPr lang="en-GB">
                    <a:noFill/>
                  </a:rPr>
                  <a:t> </a:t>
                </a:r>
              </a:p>
            </p:txBody>
          </p:sp>
        </mc:Fallback>
      </mc:AlternateContent>
      <p:sp>
        <p:nvSpPr>
          <p:cNvPr id="21" name="Oval 20"/>
          <p:cNvSpPr/>
          <p:nvPr/>
        </p:nvSpPr>
        <p:spPr>
          <a:xfrm>
            <a:off x="1876087" y="2932078"/>
            <a:ext cx="1394460" cy="1394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mc:AlternateContent xmlns:mc="http://schemas.openxmlformats.org/markup-compatibility/2006" xmlns:a14="http://schemas.microsoft.com/office/drawing/2010/main">
        <mc:Choice Requires="a14">
          <p:sp>
            <p:nvSpPr>
              <p:cNvPr id="3" name="Rectangle 2"/>
              <p:cNvSpPr/>
              <p:nvPr/>
            </p:nvSpPr>
            <p:spPr>
              <a:xfrm>
                <a:off x="1876087" y="3428075"/>
                <a:ext cx="493197" cy="276999"/>
              </a:xfrm>
              <a:prstGeom prst="rect">
                <a:avLst/>
              </a:prstGeom>
            </p:spPr>
            <p:txBody>
              <a:bodyPr wrap="square">
                <a:spAutoFit/>
              </a:bodyPr>
              <a:lstStyle/>
              <a:p>
                <a14:m>
                  <m:oMath xmlns:m="http://schemas.openxmlformats.org/officeDocument/2006/math">
                    <m:r>
                      <a:rPr lang="en-GB" sz="1200" i="1">
                        <a:latin typeface="Cambria Math" panose="02040503050406030204" pitchFamily="18" charset="0"/>
                        <a:ea typeface="Calibri" panose="020F0502020204030204" pitchFamily="34" charset="0"/>
                        <a:cs typeface="Times New Roman" panose="02020603050405020304" pitchFamily="18" charset="0"/>
                      </a:rPr>
                      <m:t>𝜃</m:t>
                    </m:r>
                  </m:oMath>
                </a14:m>
                <a:r>
                  <a:rPr lang="en-GB" sz="1200" i="1" dirty="0">
                    <a:latin typeface="Cambria Math" panose="02040503050406030204" pitchFamily="18" charset="0"/>
                    <a:ea typeface="Calibri" panose="020F0502020204030204" pitchFamily="34" charset="0"/>
                    <a:cs typeface="Times New Roman" panose="02020603050405020304" pitchFamily="18" charset="0"/>
                  </a:rPr>
                  <a:t>12 </a:t>
                </a:r>
                <a:endParaRPr lang="en-US" sz="1200" dirty="0"/>
              </a:p>
            </p:txBody>
          </p:sp>
        </mc:Choice>
        <mc:Fallback xmlns="">
          <p:sp>
            <p:nvSpPr>
              <p:cNvPr id="3" name="Rectangle 2"/>
              <p:cNvSpPr>
                <a:spLocks noRot="1" noChangeAspect="1" noMove="1" noResize="1" noEditPoints="1" noAdjustHandles="1" noChangeArrowheads="1" noChangeShapeType="1" noTextEdit="1"/>
              </p:cNvSpPr>
              <p:nvPr/>
            </p:nvSpPr>
            <p:spPr>
              <a:xfrm>
                <a:off x="1876087" y="3428075"/>
                <a:ext cx="493197" cy="276999"/>
              </a:xfrm>
              <a:prstGeom prst="rect">
                <a:avLst/>
              </a:prstGeom>
              <a:blipFill>
                <a:blip r:embed="rId9"/>
                <a:stretch>
                  <a:fillRect b="-15217"/>
                </a:stretch>
              </a:blipFill>
            </p:spPr>
            <p:txBody>
              <a:bodyPr/>
              <a:lstStyle/>
              <a:p>
                <a:r>
                  <a:rPr lang="en-GB">
                    <a:noFill/>
                  </a:rPr>
                  <a:t> </a:t>
                </a:r>
              </a:p>
            </p:txBody>
          </p:sp>
        </mc:Fallback>
      </mc:AlternateContent>
      <p:sp>
        <p:nvSpPr>
          <p:cNvPr id="22" name="Oval 21"/>
          <p:cNvSpPr/>
          <p:nvPr/>
        </p:nvSpPr>
        <p:spPr>
          <a:xfrm>
            <a:off x="5979169" y="2908981"/>
            <a:ext cx="1331076" cy="1394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Rectangle 22"/>
          <p:cNvSpPr/>
          <p:nvPr/>
        </p:nvSpPr>
        <p:spPr>
          <a:xfrm>
            <a:off x="1310077" y="2645621"/>
            <a:ext cx="2000823" cy="249684"/>
          </a:xfrm>
          <a:prstGeom prst="rect">
            <a:avLst/>
          </a:prstGeom>
        </p:spPr>
        <p:txBody>
          <a:bodyPr wrap="square">
            <a:spAutoFit/>
          </a:bodyPr>
          <a:lstStyle/>
          <a:p>
            <a:pPr algn="ctr">
              <a:lnSpc>
                <a:spcPct val="107000"/>
              </a:lnSpc>
              <a:spcAft>
                <a:spcPts val="800"/>
              </a:spcAft>
            </a:pPr>
            <a:r>
              <a:rPr lang="en-GB" sz="1000" dirty="0">
                <a:latin typeface="Calibri" panose="020F0502020204030204" pitchFamily="34" charset="0"/>
                <a:ea typeface="Calibri" panose="020F0502020204030204" pitchFamily="34" charset="0"/>
                <a:cs typeface="Times New Roman" panose="02020603050405020304" pitchFamily="18" charset="0"/>
              </a:rPr>
              <a:t>people with the disease</a:t>
            </a:r>
          </a:p>
        </p:txBody>
      </p:sp>
      <p:sp>
        <p:nvSpPr>
          <p:cNvPr id="24" name="Rectangle 23"/>
          <p:cNvSpPr/>
          <p:nvPr/>
        </p:nvSpPr>
        <p:spPr>
          <a:xfrm>
            <a:off x="5415269" y="2532199"/>
            <a:ext cx="2000823" cy="240515"/>
          </a:xfrm>
          <a:prstGeom prst="rect">
            <a:avLst/>
          </a:prstGeom>
        </p:spPr>
        <p:txBody>
          <a:bodyPr wrap="square">
            <a:spAutoFit/>
          </a:bodyPr>
          <a:lstStyle/>
          <a:p>
            <a:pPr algn="ctr">
              <a:lnSpc>
                <a:spcPct val="107000"/>
              </a:lnSpc>
              <a:spcAft>
                <a:spcPts val="800"/>
              </a:spcAft>
            </a:pPr>
            <a:r>
              <a:rPr lang="en-GB" sz="900" dirty="0">
                <a:latin typeface="Calibri" panose="020F0502020204030204" pitchFamily="34" charset="0"/>
                <a:ea typeface="Calibri" panose="020F0502020204030204" pitchFamily="34" charset="0"/>
                <a:cs typeface="Times New Roman" panose="02020603050405020304" pitchFamily="18" charset="0"/>
              </a:rPr>
              <a:t>people with the disease</a:t>
            </a:r>
          </a:p>
        </p:txBody>
      </p:sp>
      <p:sp>
        <p:nvSpPr>
          <p:cNvPr id="25" name="Rectangle 24"/>
          <p:cNvSpPr/>
          <p:nvPr/>
        </p:nvSpPr>
        <p:spPr>
          <a:xfrm>
            <a:off x="594664" y="4402002"/>
            <a:ext cx="2832733" cy="388696"/>
          </a:xfrm>
          <a:prstGeom prst="rect">
            <a:avLst/>
          </a:prstGeom>
        </p:spPr>
        <p:txBody>
          <a:bodyPr wrap="square">
            <a:spAutoFit/>
          </a:bodyPr>
          <a:lstStyle/>
          <a:p>
            <a:pPr>
              <a:lnSpc>
                <a:spcPct val="107000"/>
              </a:lnSpc>
              <a:spcAft>
                <a:spcPts val="800"/>
              </a:spcAft>
            </a:pPr>
            <a:r>
              <a:rPr lang="en-GB" sz="900" dirty="0" smtClean="0">
                <a:latin typeface="Calibri" panose="020F0502020204030204" pitchFamily="34" charset="0"/>
                <a:ea typeface="Calibri" panose="020F0502020204030204" pitchFamily="34" charset="0"/>
                <a:cs typeface="Times New Roman" panose="02020603050405020304" pitchFamily="18" charset="0"/>
              </a:rPr>
              <a:t>Se1: sensitivity of Clinical judgement </a:t>
            </a:r>
            <a:r>
              <a:rPr lang="en-GB" sz="900" dirty="0">
                <a:latin typeface="Calibri" panose="020F0502020204030204" pitchFamily="34" charset="0"/>
                <a:ea typeface="Calibri" panose="020F0502020204030204" pitchFamily="34" charset="0"/>
                <a:cs typeface="Times New Roman" panose="02020603050405020304" pitchFamily="18" charset="0"/>
              </a:rPr>
              <a:t/>
            </a:r>
            <a:br>
              <a:rPr lang="en-GB" sz="900" dirty="0">
                <a:latin typeface="Calibri" panose="020F0502020204030204" pitchFamily="34" charset="0"/>
                <a:ea typeface="Calibri" panose="020F0502020204030204" pitchFamily="34" charset="0"/>
                <a:cs typeface="Times New Roman" panose="02020603050405020304" pitchFamily="18" charset="0"/>
              </a:rPr>
            </a:br>
            <a:r>
              <a:rPr lang="en-GB" sz="900" dirty="0" smtClean="0">
                <a:latin typeface="Calibri" panose="020F0502020204030204" pitchFamily="34" charset="0"/>
                <a:ea typeface="Calibri" panose="020F0502020204030204" pitchFamily="34" charset="0"/>
                <a:cs typeface="Times New Roman" panose="02020603050405020304" pitchFamily="18" charset="0"/>
              </a:rPr>
              <a:t>Se2: sensitivity of Mologic test</a:t>
            </a:r>
          </a:p>
        </p:txBody>
      </p:sp>
      <p:sp>
        <p:nvSpPr>
          <p:cNvPr id="26" name="Rectangle 25"/>
          <p:cNvSpPr/>
          <p:nvPr/>
        </p:nvSpPr>
        <p:spPr>
          <a:xfrm>
            <a:off x="4916231" y="4443865"/>
            <a:ext cx="2125875" cy="388696"/>
          </a:xfrm>
          <a:prstGeom prst="rect">
            <a:avLst/>
          </a:prstGeom>
        </p:spPr>
        <p:txBody>
          <a:bodyPr wrap="square">
            <a:spAutoFit/>
          </a:bodyPr>
          <a:lstStyle/>
          <a:p>
            <a:pPr>
              <a:lnSpc>
                <a:spcPct val="107000"/>
              </a:lnSpc>
              <a:spcAft>
                <a:spcPts val="800"/>
              </a:spcAft>
            </a:pPr>
            <a:r>
              <a:rPr lang="en-GB" sz="900" dirty="0">
                <a:latin typeface="Calibri" panose="020F0502020204030204" pitchFamily="34" charset="0"/>
                <a:ea typeface="Calibri" panose="020F0502020204030204" pitchFamily="34" charset="0"/>
                <a:cs typeface="Times New Roman" panose="02020603050405020304" pitchFamily="18" charset="0"/>
              </a:rPr>
              <a:t>Se1: sensitivity of Clinical judgement </a:t>
            </a:r>
            <a:br>
              <a:rPr lang="en-GB" sz="900" dirty="0">
                <a:latin typeface="Calibri" panose="020F0502020204030204" pitchFamily="34" charset="0"/>
                <a:ea typeface="Calibri" panose="020F0502020204030204" pitchFamily="34" charset="0"/>
                <a:cs typeface="Times New Roman" panose="02020603050405020304" pitchFamily="18" charset="0"/>
              </a:rPr>
            </a:br>
            <a:r>
              <a:rPr lang="en-GB" sz="900" dirty="0">
                <a:latin typeface="Calibri" panose="020F0502020204030204" pitchFamily="34" charset="0"/>
                <a:ea typeface="Calibri" panose="020F0502020204030204" pitchFamily="34" charset="0"/>
                <a:cs typeface="Times New Roman" panose="02020603050405020304" pitchFamily="18" charset="0"/>
              </a:rPr>
              <a:t>Se2: sensitivity of Mologic test</a:t>
            </a:r>
          </a:p>
        </p:txBody>
      </p:sp>
      <p:sp>
        <p:nvSpPr>
          <p:cNvPr id="27" name="Rectangle 26"/>
          <p:cNvSpPr/>
          <p:nvPr/>
        </p:nvSpPr>
        <p:spPr>
          <a:xfrm>
            <a:off x="396407" y="1505501"/>
            <a:ext cx="8540736" cy="338554"/>
          </a:xfrm>
          <a:prstGeom prst="rect">
            <a:avLst/>
          </a:prstGeom>
        </p:spPr>
        <p:txBody>
          <a:bodyPr wrap="none">
            <a:spAutoFit/>
          </a:bodyPr>
          <a:lstStyle/>
          <a:p>
            <a:r>
              <a:rPr lang="en-GB" sz="1600" b="1" dirty="0" smtClean="0">
                <a:latin typeface="Calibri" panose="020F0502020204030204" pitchFamily="34" charset="0"/>
                <a:ea typeface="Calibri" panose="020F0502020204030204" pitchFamily="34" charset="0"/>
                <a:cs typeface="Arial" panose="020B0604020202020204" pitchFamily="34" charset="0"/>
              </a:rPr>
              <a:t> Explore Sensitivity threshold for different conditional dependence scenarios for the Mologic test </a:t>
            </a:r>
            <a:endParaRPr lang="en-GB" sz="1600" b="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1953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Results; Two tests (Parallel</a:t>
            </a:r>
            <a:r>
              <a:rPr lang="en-GB" b="1" dirty="0" smtClean="0"/>
              <a:t>):</a:t>
            </a:r>
            <a:endParaRPr lang="en-GB"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9454773"/>
              </p:ext>
            </p:extLst>
          </p:nvPr>
        </p:nvGraphicFramePr>
        <p:xfrm>
          <a:off x="462013" y="2402208"/>
          <a:ext cx="8382927" cy="2336769"/>
        </p:xfrm>
        <a:graphic>
          <a:graphicData uri="http://schemas.openxmlformats.org/drawingml/2006/table">
            <a:tbl>
              <a:tblPr firstRow="1" firstCol="1" bandRow="1">
                <a:tableStyleId>{5C22544A-7EE6-4342-B048-85BDC9FD1C3A}</a:tableStyleId>
              </a:tblPr>
              <a:tblGrid>
                <a:gridCol w="2193631">
                  <a:extLst>
                    <a:ext uri="{9D8B030D-6E8A-4147-A177-3AD203B41FA5}">
                      <a16:colId xmlns:a16="http://schemas.microsoft.com/office/drawing/2014/main" val="273745407"/>
                    </a:ext>
                  </a:extLst>
                </a:gridCol>
                <a:gridCol w="750332">
                  <a:extLst>
                    <a:ext uri="{9D8B030D-6E8A-4147-A177-3AD203B41FA5}">
                      <a16:colId xmlns:a16="http://schemas.microsoft.com/office/drawing/2014/main" val="537391723"/>
                    </a:ext>
                  </a:extLst>
                </a:gridCol>
                <a:gridCol w="1225234">
                  <a:extLst>
                    <a:ext uri="{9D8B030D-6E8A-4147-A177-3AD203B41FA5}">
                      <a16:colId xmlns:a16="http://schemas.microsoft.com/office/drawing/2014/main" val="2789050610"/>
                    </a:ext>
                  </a:extLst>
                </a:gridCol>
                <a:gridCol w="1427176">
                  <a:extLst>
                    <a:ext uri="{9D8B030D-6E8A-4147-A177-3AD203B41FA5}">
                      <a16:colId xmlns:a16="http://schemas.microsoft.com/office/drawing/2014/main" val="306839004"/>
                    </a:ext>
                  </a:extLst>
                </a:gridCol>
                <a:gridCol w="1063571">
                  <a:extLst>
                    <a:ext uri="{9D8B030D-6E8A-4147-A177-3AD203B41FA5}">
                      <a16:colId xmlns:a16="http://schemas.microsoft.com/office/drawing/2014/main" val="2568114626"/>
                    </a:ext>
                  </a:extLst>
                </a:gridCol>
                <a:gridCol w="859364">
                  <a:extLst>
                    <a:ext uri="{9D8B030D-6E8A-4147-A177-3AD203B41FA5}">
                      <a16:colId xmlns:a16="http://schemas.microsoft.com/office/drawing/2014/main" val="1544207914"/>
                    </a:ext>
                  </a:extLst>
                </a:gridCol>
                <a:gridCol w="863619">
                  <a:extLst>
                    <a:ext uri="{9D8B030D-6E8A-4147-A177-3AD203B41FA5}">
                      <a16:colId xmlns:a16="http://schemas.microsoft.com/office/drawing/2014/main" val="4603177"/>
                    </a:ext>
                  </a:extLst>
                </a:gridCol>
              </a:tblGrid>
              <a:tr h="729599">
                <a:tc>
                  <a:txBody>
                    <a:bodyPr/>
                    <a:lstStyle/>
                    <a:p>
                      <a:pPr marL="0" algn="just" defTabSz="914400" rtl="0" eaLnBrk="1" latinLnBrk="0" hangingPunct="1">
                        <a:lnSpc>
                          <a:spcPct val="107000"/>
                        </a:lnSpc>
                        <a:spcAft>
                          <a:spcPts val="0"/>
                        </a:spcAft>
                      </a:pPr>
                      <a:r>
                        <a:rPr lang="en-GB" sz="1400" b="1" kern="1200" dirty="0">
                          <a:solidFill>
                            <a:schemeClr val="lt1"/>
                          </a:solidFill>
                          <a:effectLst/>
                          <a:latin typeface="+mn-lt"/>
                          <a:ea typeface="+mn-ea"/>
                          <a:cs typeface="+mn-cs"/>
                        </a:rPr>
                        <a:t>Possible Scenarios</a:t>
                      </a:r>
                    </a:p>
                  </a:txBody>
                  <a:tcPr marL="59749" marR="59749" marT="0" marB="0"/>
                </a:tc>
                <a:tc>
                  <a:txBody>
                    <a:bodyPr/>
                    <a:lstStyle/>
                    <a:p>
                      <a:pPr marL="0" algn="ctr" defTabSz="914400" rtl="0" eaLnBrk="1" latinLnBrk="0" hangingPunct="1">
                        <a:lnSpc>
                          <a:spcPct val="107000"/>
                        </a:lnSpc>
                        <a:spcAft>
                          <a:spcPts val="0"/>
                        </a:spcAft>
                      </a:pPr>
                      <a:r>
                        <a:rPr lang="en-GB" sz="1100" b="1" kern="1200" dirty="0">
                          <a:solidFill>
                            <a:schemeClr val="lt1"/>
                          </a:solidFill>
                          <a:effectLst/>
                          <a:latin typeface="+mn-lt"/>
                          <a:ea typeface="+mn-ea"/>
                          <a:cs typeface="+mn-cs"/>
                        </a:rPr>
                        <a:t> Test Cost (£) </a:t>
                      </a:r>
                    </a:p>
                  </a:txBody>
                  <a:tcPr marL="59749" marR="59749" marT="0" marB="0"/>
                </a:tc>
                <a:tc>
                  <a:txBody>
                    <a:bodyPr/>
                    <a:lstStyle/>
                    <a:p>
                      <a:pPr marL="0" algn="ctr" defTabSz="914400" rtl="0" eaLnBrk="1" latinLnBrk="0" hangingPunct="1">
                        <a:lnSpc>
                          <a:spcPct val="107000"/>
                        </a:lnSpc>
                        <a:spcAft>
                          <a:spcPts val="0"/>
                        </a:spcAft>
                      </a:pPr>
                      <a:r>
                        <a:rPr lang="en-GB" sz="1100" b="1" kern="1200" dirty="0">
                          <a:solidFill>
                            <a:schemeClr val="lt1"/>
                          </a:solidFill>
                          <a:effectLst/>
                          <a:latin typeface="+mn-lt"/>
                          <a:ea typeface="+mn-ea"/>
                          <a:cs typeface="+mn-cs"/>
                        </a:rPr>
                        <a:t>Prior probability of admission </a:t>
                      </a:r>
                    </a:p>
                  </a:txBody>
                  <a:tcPr marL="59749" marR="59749" marT="0" marB="0"/>
                </a:tc>
                <a:tc>
                  <a:txBody>
                    <a:bodyPr/>
                    <a:lstStyle/>
                    <a:p>
                      <a:pPr algn="ctr">
                        <a:lnSpc>
                          <a:spcPct val="107000"/>
                        </a:lnSpc>
                        <a:spcAft>
                          <a:spcPts val="0"/>
                        </a:spcAft>
                      </a:pPr>
                      <a:r>
                        <a:rPr lang="en-GB" sz="1100" dirty="0">
                          <a:effectLst/>
                        </a:rPr>
                        <a:t>Base-case </a:t>
                      </a:r>
                      <a:r>
                        <a:rPr lang="en-GB" sz="1100" dirty="0" smtClean="0">
                          <a:effectLst/>
                        </a:rPr>
                        <a:t>Sen/Spec</a:t>
                      </a:r>
                    </a:p>
                    <a:p>
                      <a:pPr algn="ctr">
                        <a:lnSpc>
                          <a:spcPct val="107000"/>
                        </a:lnSpc>
                        <a:spcAft>
                          <a:spcPts val="0"/>
                        </a:spcAft>
                      </a:pPr>
                      <a:r>
                        <a:rPr lang="en-GB" sz="1100" dirty="0" smtClean="0">
                          <a:effectLst/>
                          <a:latin typeface="Calibri" panose="020F0502020204030204" pitchFamily="34" charset="0"/>
                          <a:ea typeface="Calibri" panose="020F0502020204030204" pitchFamily="34" charset="0"/>
                          <a:cs typeface="Arial" panose="020B0604020202020204" pitchFamily="34" charset="0"/>
                        </a:rPr>
                        <a:t>(Current</a:t>
                      </a:r>
                      <a:r>
                        <a:rPr lang="en-GB" sz="1100" baseline="0" dirty="0" smtClean="0">
                          <a:effectLst/>
                          <a:latin typeface="Calibri" panose="020F0502020204030204" pitchFamily="34" charset="0"/>
                          <a:ea typeface="Calibri" panose="020F0502020204030204" pitchFamily="34" charset="0"/>
                          <a:cs typeface="Arial" panose="020B0604020202020204" pitchFamily="34" charset="0"/>
                        </a:rPr>
                        <a:t> Practice)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100" dirty="0">
                          <a:effectLst/>
                        </a:rPr>
                        <a:t>Reference Sen/Spec</a:t>
                      </a:r>
                    </a:p>
                    <a:p>
                      <a:pPr algn="ctr">
                        <a:lnSpc>
                          <a:spcPct val="107000"/>
                        </a:lnSpc>
                        <a:spcAft>
                          <a:spcPts val="0"/>
                        </a:spcAft>
                      </a:pPr>
                      <a:r>
                        <a:rPr lang="en-GB" sz="1100" dirty="0">
                          <a:effectLst/>
                        </a:rPr>
                        <a:t>Test value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100" dirty="0">
                          <a:effectLst/>
                        </a:rPr>
                        <a:t>Sen threshold </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100" dirty="0">
                          <a:effectLst/>
                        </a:rPr>
                        <a:t>Spec threshold</a:t>
                      </a:r>
                      <a:endParaRPr lang="en-GB" sz="11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extLst>
                  <a:ext uri="{0D108BD9-81ED-4DB2-BD59-A6C34878D82A}">
                    <a16:rowId xmlns:a16="http://schemas.microsoft.com/office/drawing/2014/main" val="4234619237"/>
                  </a:ext>
                </a:extLst>
              </a:tr>
              <a:tr h="488665">
                <a:tc>
                  <a:txBody>
                    <a:bodyPr/>
                    <a:lstStyle/>
                    <a:p>
                      <a:pPr>
                        <a:lnSpc>
                          <a:spcPct val="107000"/>
                        </a:lnSpc>
                        <a:spcAft>
                          <a:spcPts val="0"/>
                        </a:spcAft>
                      </a:pPr>
                      <a:r>
                        <a:rPr lang="en-GB" sz="1200" dirty="0" smtClean="0">
                          <a:effectLst/>
                        </a:rPr>
                        <a:t>Scenario 6</a:t>
                      </a:r>
                      <a:r>
                        <a:rPr lang="en-GB" sz="1200" baseline="0" dirty="0" smtClean="0">
                          <a:effectLst/>
                        </a:rPr>
                        <a:t> </a:t>
                      </a:r>
                      <a:r>
                        <a:rPr lang="en-GB" sz="1050" dirty="0" smtClean="0">
                          <a:effectLst/>
                        </a:rPr>
                        <a:t>(Two test), Parallel</a:t>
                      </a:r>
                      <a:endParaRPr lang="en-GB" sz="1100" dirty="0" smtClean="0">
                        <a:effectLst/>
                      </a:endParaRPr>
                    </a:p>
                    <a:p>
                      <a:pPr>
                        <a:lnSpc>
                          <a:spcPct val="107000"/>
                        </a:lnSpc>
                        <a:spcAft>
                          <a:spcPts val="0"/>
                        </a:spcAft>
                      </a:pPr>
                      <a:r>
                        <a:rPr lang="en-GB" sz="1050" b="1" kern="1200" dirty="0" smtClean="0">
                          <a:solidFill>
                            <a:schemeClr val="lt1"/>
                          </a:solidFill>
                          <a:effectLst/>
                          <a:latin typeface="+mn-lt"/>
                          <a:ea typeface="+mn-ea"/>
                          <a:cs typeface="+mn-cs"/>
                        </a:rPr>
                        <a:t>No </a:t>
                      </a:r>
                      <a:r>
                        <a:rPr lang="en-GB" sz="1050" dirty="0" smtClean="0">
                          <a:effectLst/>
                        </a:rPr>
                        <a:t>Conditional</a:t>
                      </a:r>
                      <a:r>
                        <a:rPr lang="en-GB" sz="1050" baseline="0" dirty="0" smtClean="0">
                          <a:effectLst/>
                        </a:rPr>
                        <a:t> dependence </a:t>
                      </a:r>
                      <a:endParaRPr lang="en-GB" sz="1050" b="1" kern="1200" dirty="0">
                        <a:solidFill>
                          <a:schemeClr val="lt1"/>
                        </a:solidFill>
                        <a:effectLst/>
                        <a:latin typeface="+mn-lt"/>
                        <a:ea typeface="+mn-ea"/>
                        <a:cs typeface="+mn-cs"/>
                      </a:endParaRPr>
                    </a:p>
                  </a:txBody>
                  <a:tcPr marL="59749" marR="59749" marT="0" marB="0"/>
                </a:tc>
                <a:tc>
                  <a:txBody>
                    <a:bodyPr/>
                    <a:lstStyle/>
                    <a:p>
                      <a:pPr algn="ctr">
                        <a:lnSpc>
                          <a:spcPct val="107000"/>
                        </a:lnSpc>
                        <a:spcAft>
                          <a:spcPts val="0"/>
                        </a:spcAft>
                      </a:pPr>
                      <a:r>
                        <a:rPr lang="en-GB" sz="1600" dirty="0">
                          <a:effectLst/>
                        </a:rPr>
                        <a:t>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marL="0" algn="ctr" defTabSz="914400" rtl="0" eaLnBrk="1" latinLnBrk="0" hangingPunct="1">
                        <a:lnSpc>
                          <a:spcPct val="107000"/>
                        </a:lnSpc>
                        <a:spcAft>
                          <a:spcPts val="0"/>
                        </a:spcAft>
                      </a:pPr>
                      <a:r>
                        <a:rPr lang="en-GB" sz="1800" b="1" u="sng" kern="1200" dirty="0">
                          <a:solidFill>
                            <a:schemeClr val="dk1"/>
                          </a:solidFill>
                          <a:effectLst/>
                          <a:latin typeface="+mn-lt"/>
                          <a:ea typeface="+mn-ea"/>
                          <a:cs typeface="+mn-cs"/>
                        </a:rPr>
                        <a:t>0.72</a:t>
                      </a:r>
                    </a:p>
                  </a:txBody>
                  <a:tcPr marL="59749" marR="59749" marT="0" marB="0"/>
                </a:tc>
                <a:tc>
                  <a:txBody>
                    <a:bodyPr/>
                    <a:lstStyle/>
                    <a:p>
                      <a:pPr algn="ctr">
                        <a:lnSpc>
                          <a:spcPct val="107000"/>
                        </a:lnSpc>
                        <a:spcAft>
                          <a:spcPts val="0"/>
                        </a:spcAft>
                      </a:pPr>
                      <a:r>
                        <a:rPr lang="en-GB" sz="1600" kern="1200" dirty="0">
                          <a:solidFill>
                            <a:schemeClr val="dk1"/>
                          </a:solidFill>
                          <a:effectLst/>
                          <a:latin typeface="+mn-lt"/>
                          <a:ea typeface="+mn-ea"/>
                          <a:cs typeface="+mn-cs"/>
                        </a:rPr>
                        <a:t>0.97</a:t>
                      </a:r>
                    </a:p>
                  </a:txBody>
                  <a:tcPr marL="59749" marR="59749" marT="0" marB="0"/>
                </a:tc>
                <a:extLst>
                  <a:ext uri="{0D108BD9-81ED-4DB2-BD59-A6C34878D82A}">
                    <a16:rowId xmlns:a16="http://schemas.microsoft.com/office/drawing/2014/main" val="1437588853"/>
                  </a:ext>
                </a:extLst>
              </a:tr>
              <a:tr h="536386">
                <a:tc>
                  <a:txBody>
                    <a:bodyPr/>
                    <a:lstStyle/>
                    <a:p>
                      <a:pPr>
                        <a:lnSpc>
                          <a:spcPct val="107000"/>
                        </a:lnSpc>
                        <a:spcAft>
                          <a:spcPts val="0"/>
                        </a:spcAft>
                      </a:pPr>
                      <a:r>
                        <a:rPr lang="en-GB" sz="1200" b="1" kern="1200" dirty="0" smtClean="0">
                          <a:solidFill>
                            <a:schemeClr val="lt1"/>
                          </a:solidFill>
                          <a:effectLst/>
                          <a:latin typeface="+mn-lt"/>
                          <a:ea typeface="+mn-ea"/>
                          <a:cs typeface="+mn-cs"/>
                        </a:rPr>
                        <a:t>Scenario </a:t>
                      </a:r>
                      <a:r>
                        <a:rPr lang="en-GB" sz="1200" b="1" kern="1200" dirty="0">
                          <a:solidFill>
                            <a:schemeClr val="lt1"/>
                          </a:solidFill>
                          <a:effectLst/>
                          <a:latin typeface="+mn-lt"/>
                          <a:ea typeface="+mn-ea"/>
                          <a:cs typeface="+mn-cs"/>
                        </a:rPr>
                        <a:t>7</a:t>
                      </a:r>
                      <a:r>
                        <a:rPr lang="en-GB" sz="1200" b="1" kern="1200" dirty="0" smtClean="0">
                          <a:solidFill>
                            <a:schemeClr val="lt1"/>
                          </a:solidFill>
                          <a:effectLst/>
                          <a:latin typeface="+mn-lt"/>
                          <a:ea typeface="+mn-ea"/>
                          <a:cs typeface="+mn-cs"/>
                        </a:rPr>
                        <a:t> </a:t>
                      </a:r>
                      <a:r>
                        <a:rPr lang="en-GB" sz="1050" b="1" kern="1200" dirty="0" smtClean="0">
                          <a:solidFill>
                            <a:schemeClr val="lt1"/>
                          </a:solidFill>
                          <a:effectLst/>
                          <a:latin typeface="+mn-lt"/>
                          <a:ea typeface="+mn-ea"/>
                          <a:cs typeface="+mn-cs"/>
                        </a:rPr>
                        <a:t>(Two test),</a:t>
                      </a:r>
                      <a:r>
                        <a:rPr lang="en-GB" sz="1050" b="1" kern="1200" baseline="0" dirty="0" smtClean="0">
                          <a:solidFill>
                            <a:schemeClr val="lt1"/>
                          </a:solidFill>
                          <a:effectLst/>
                          <a:latin typeface="+mn-lt"/>
                          <a:ea typeface="+mn-ea"/>
                          <a:cs typeface="+mn-cs"/>
                        </a:rPr>
                        <a:t> Parallel </a:t>
                      </a:r>
                      <a:endParaRPr lang="en-GB" sz="1050" b="1" kern="1200" dirty="0">
                        <a:solidFill>
                          <a:schemeClr val="lt1"/>
                        </a:solidFill>
                        <a:effectLst/>
                        <a:latin typeface="+mn-lt"/>
                        <a:ea typeface="+mn-ea"/>
                        <a:cs typeface="+mn-cs"/>
                      </a:endParaRPr>
                    </a:p>
                    <a:p>
                      <a:pPr algn="just">
                        <a:lnSpc>
                          <a:spcPct val="107000"/>
                        </a:lnSpc>
                        <a:spcAft>
                          <a:spcPts val="0"/>
                        </a:spcAft>
                      </a:pPr>
                      <a:r>
                        <a:rPr lang="en-GB" sz="1050" dirty="0" smtClean="0">
                          <a:effectLst/>
                        </a:rPr>
                        <a:t>Conditional</a:t>
                      </a:r>
                      <a:r>
                        <a:rPr lang="en-GB" sz="1050" baseline="0" dirty="0" smtClean="0">
                          <a:effectLst/>
                        </a:rPr>
                        <a:t> dependence </a:t>
                      </a:r>
                      <a:r>
                        <a:rPr lang="en-GB" sz="1050" dirty="0" smtClean="0">
                          <a:effectLst/>
                        </a:rPr>
                        <a:t> </a:t>
                      </a:r>
                      <a:r>
                        <a:rPr lang="en-GB" sz="1100" b="1" u="sng" dirty="0" smtClean="0">
                          <a:effectLst/>
                        </a:rPr>
                        <a:t>(</a:t>
                      </a:r>
                      <a:r>
                        <a:rPr lang="en-GB" sz="1100" b="1" u="sng" dirty="0">
                          <a:effectLst/>
                        </a:rPr>
                        <a:t>0.35)</a:t>
                      </a:r>
                      <a:r>
                        <a:rPr lang="en-GB" sz="1050" dirty="0">
                          <a:effectLst/>
                        </a:rPr>
                        <a:t> </a:t>
                      </a:r>
                      <a:r>
                        <a:rPr lang="en-GB" sz="1050" dirty="0" smtClean="0">
                          <a:effectLst/>
                        </a:rPr>
                        <a:t>)</a:t>
                      </a:r>
                      <a:endParaRPr lang="en-GB" sz="1050" b="1" kern="1200" dirty="0">
                        <a:solidFill>
                          <a:schemeClr val="lt1"/>
                        </a:solidFill>
                        <a:effectLst/>
                        <a:latin typeface="+mn-lt"/>
                        <a:ea typeface="+mn-ea"/>
                        <a:cs typeface="+mn-cs"/>
                      </a:endParaRPr>
                    </a:p>
                  </a:txBody>
                  <a:tcPr marL="59749" marR="59749" marT="0" marB="0"/>
                </a:tc>
                <a:tc>
                  <a:txBody>
                    <a:bodyPr/>
                    <a:lstStyle/>
                    <a:p>
                      <a:pPr algn="ctr">
                        <a:lnSpc>
                          <a:spcPct val="107000"/>
                        </a:lnSpc>
                        <a:spcAft>
                          <a:spcPts val="0"/>
                        </a:spcAft>
                      </a:pPr>
                      <a:r>
                        <a:rPr lang="en-GB" sz="1600" dirty="0">
                          <a:effectLst/>
                        </a:rPr>
                        <a:t>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0.26</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800" b="1" u="sng" kern="1200" dirty="0">
                          <a:solidFill>
                            <a:schemeClr val="dk1"/>
                          </a:solidFill>
                          <a:effectLst/>
                          <a:latin typeface="+mn-lt"/>
                          <a:ea typeface="+mn-ea"/>
                          <a:cs typeface="+mn-cs"/>
                        </a:rPr>
                        <a:t>0.92</a:t>
                      </a:r>
                    </a:p>
                  </a:txBody>
                  <a:tcPr marL="59749" marR="59749" marT="0" marB="0"/>
                </a:tc>
                <a:tc>
                  <a:txBody>
                    <a:bodyPr/>
                    <a:lstStyle/>
                    <a:p>
                      <a:pPr algn="ctr">
                        <a:lnSpc>
                          <a:spcPct val="107000"/>
                        </a:lnSpc>
                        <a:spcAft>
                          <a:spcPts val="0"/>
                        </a:spcAft>
                      </a:pPr>
                      <a:r>
                        <a:rPr lang="en-GB" sz="1600" kern="1200" dirty="0">
                          <a:solidFill>
                            <a:schemeClr val="dk1"/>
                          </a:solidFill>
                          <a:effectLst/>
                          <a:latin typeface="+mn-lt"/>
                          <a:ea typeface="+mn-ea"/>
                          <a:cs typeface="+mn-cs"/>
                        </a:rPr>
                        <a:t>0.96</a:t>
                      </a:r>
                    </a:p>
                  </a:txBody>
                  <a:tcPr marL="59749" marR="59749" marT="0" marB="0"/>
                </a:tc>
                <a:extLst>
                  <a:ext uri="{0D108BD9-81ED-4DB2-BD59-A6C34878D82A}">
                    <a16:rowId xmlns:a16="http://schemas.microsoft.com/office/drawing/2014/main" val="17159114"/>
                  </a:ext>
                </a:extLst>
              </a:tr>
              <a:tr h="582119">
                <a:tc>
                  <a:txBody>
                    <a:bodyPr/>
                    <a:lstStyle/>
                    <a:p>
                      <a:pPr>
                        <a:lnSpc>
                          <a:spcPct val="107000"/>
                        </a:lnSpc>
                        <a:spcAft>
                          <a:spcPts val="0"/>
                        </a:spcAft>
                      </a:pPr>
                      <a:r>
                        <a:rPr lang="en-GB" sz="1200" dirty="0">
                          <a:effectLst/>
                        </a:rPr>
                        <a:t>Scenario 8 </a:t>
                      </a:r>
                      <a:r>
                        <a:rPr lang="en-GB" sz="1050" dirty="0">
                          <a:effectLst/>
                        </a:rPr>
                        <a:t>(Two test</a:t>
                      </a:r>
                      <a:r>
                        <a:rPr lang="en-GB" sz="1050" dirty="0" smtClean="0">
                          <a:effectLst/>
                        </a:rPr>
                        <a:t>), Parallel</a:t>
                      </a:r>
                      <a:endParaRPr lang="en-GB" sz="1100" dirty="0">
                        <a:effectLst/>
                      </a:endParaRPr>
                    </a:p>
                    <a:p>
                      <a:pPr algn="just">
                        <a:lnSpc>
                          <a:spcPct val="107000"/>
                        </a:lnSpc>
                        <a:spcAft>
                          <a:spcPts val="0"/>
                        </a:spcAft>
                      </a:pPr>
                      <a:r>
                        <a:rPr lang="en-GB" sz="1050" dirty="0" smtClean="0">
                          <a:effectLst/>
                        </a:rPr>
                        <a:t>Conditional</a:t>
                      </a:r>
                      <a:r>
                        <a:rPr lang="en-GB" sz="1050" baseline="0" dirty="0" smtClean="0">
                          <a:effectLst/>
                        </a:rPr>
                        <a:t> dependence </a:t>
                      </a:r>
                      <a:r>
                        <a:rPr lang="en-GB" sz="1050" b="1" u="sng" dirty="0" smtClean="0">
                          <a:effectLst/>
                        </a:rPr>
                        <a:t>(0.35)</a:t>
                      </a:r>
                      <a:r>
                        <a:rPr lang="en-GB" sz="1000" dirty="0" smtClean="0">
                          <a:effectLst/>
                        </a:rPr>
                        <a:t> )</a:t>
                      </a:r>
                      <a:endParaRPr lang="en-GB" sz="1050" b="1" kern="1200" dirty="0">
                        <a:solidFill>
                          <a:schemeClr val="lt1"/>
                        </a:solidFill>
                        <a:effectLst/>
                        <a:latin typeface="+mn-lt"/>
                        <a:ea typeface="+mn-ea"/>
                        <a:cs typeface="+mn-cs"/>
                      </a:endParaRPr>
                    </a:p>
                  </a:txBody>
                  <a:tcPr marL="59749" marR="59749" marT="0" marB="0"/>
                </a:tc>
                <a:tc>
                  <a:txBody>
                    <a:bodyPr/>
                    <a:lstStyle/>
                    <a:p>
                      <a:pPr algn="ctr">
                        <a:lnSpc>
                          <a:spcPct val="107000"/>
                        </a:lnSpc>
                        <a:spcAft>
                          <a:spcPts val="0"/>
                        </a:spcAft>
                      </a:pPr>
                      <a:r>
                        <a:rPr lang="en-GB" sz="1600" dirty="0">
                          <a:effectLst/>
                        </a:rPr>
                        <a:t>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b="0" u="sng" dirty="0">
                          <a:effectLst/>
                        </a:rPr>
                        <a:t>0.4</a:t>
                      </a:r>
                      <a:endParaRPr lang="en-GB" sz="1600" b="0" u="sng"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0.96/0.93</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dirty="0">
                          <a:effectLst/>
                        </a:rPr>
                        <a:t>0.98</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u="sng" dirty="0">
                          <a:effectLst/>
                        </a:rPr>
                        <a:t>0.86</a:t>
                      </a:r>
                      <a:endParaRPr lang="en-GB" sz="1600" u="sng"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tc>
                  <a:txBody>
                    <a:bodyPr/>
                    <a:lstStyle/>
                    <a:p>
                      <a:pPr algn="ctr">
                        <a:lnSpc>
                          <a:spcPct val="107000"/>
                        </a:lnSpc>
                        <a:spcAft>
                          <a:spcPts val="0"/>
                        </a:spcAft>
                      </a:pPr>
                      <a:r>
                        <a:rPr lang="en-GB" sz="1600" u="sng" dirty="0">
                          <a:effectLst/>
                        </a:rPr>
                        <a:t>0.92</a:t>
                      </a:r>
                      <a:endParaRPr lang="en-GB" sz="1600" u="sng" dirty="0">
                        <a:effectLst/>
                        <a:latin typeface="Calibri" panose="020F0502020204030204" pitchFamily="34" charset="0"/>
                        <a:ea typeface="Calibri" panose="020F0502020204030204" pitchFamily="34" charset="0"/>
                        <a:cs typeface="Arial" panose="020B0604020202020204" pitchFamily="34" charset="0"/>
                      </a:endParaRPr>
                    </a:p>
                  </a:txBody>
                  <a:tcPr marL="59749" marR="59749" marT="0" marB="0"/>
                </a:tc>
                <a:extLst>
                  <a:ext uri="{0D108BD9-81ED-4DB2-BD59-A6C34878D82A}">
                    <a16:rowId xmlns:a16="http://schemas.microsoft.com/office/drawing/2014/main" val="4181442521"/>
                  </a:ext>
                </a:extLst>
              </a:tr>
            </a:tbl>
          </a:graphicData>
        </a:graphic>
      </p:graphicFrame>
      <p:sp>
        <p:nvSpPr>
          <p:cNvPr id="4" name="Slide Number Placeholder 3"/>
          <p:cNvSpPr>
            <a:spLocks noGrp="1"/>
          </p:cNvSpPr>
          <p:nvPr>
            <p:ph type="sldNum" sz="quarter" idx="12"/>
          </p:nvPr>
        </p:nvSpPr>
        <p:spPr/>
        <p:txBody>
          <a:bodyPr/>
          <a:lstStyle/>
          <a:p>
            <a:fld id="{7CFB3D76-E95C-734A-BDD4-10A5E36E6C85}" type="slidenum">
              <a:rPr lang="en-US" smtClean="0"/>
              <a:pPr/>
              <a:t>9</a:t>
            </a:fld>
            <a:endParaRPr lang="en-US" dirty="0"/>
          </a:p>
        </p:txBody>
      </p:sp>
      <p:sp>
        <p:nvSpPr>
          <p:cNvPr id="3" name="TextBox 2"/>
          <p:cNvSpPr txBox="1"/>
          <p:nvPr/>
        </p:nvSpPr>
        <p:spPr>
          <a:xfrm>
            <a:off x="559864" y="1339470"/>
            <a:ext cx="7881492" cy="880369"/>
          </a:xfrm>
          <a:prstGeom prst="rect">
            <a:avLst/>
          </a:prstGeom>
          <a:noFill/>
        </p:spPr>
        <p:txBody>
          <a:bodyPr wrap="square" rtlCol="0">
            <a:spAutoFit/>
          </a:bodyPr>
          <a:lstStyle/>
          <a:p>
            <a:pPr algn="ctr">
              <a:lnSpc>
                <a:spcPct val="150000"/>
              </a:lnSpc>
            </a:pPr>
            <a:r>
              <a:rPr lang="en-GB" b="1" dirty="0" smtClean="0"/>
              <a:t>Test results for conditional dependence 0.35 and no conditional dependence over different </a:t>
            </a:r>
            <a:r>
              <a:rPr lang="en-GB" b="1" dirty="0"/>
              <a:t>prevalence for parallel testing </a:t>
            </a:r>
          </a:p>
        </p:txBody>
      </p:sp>
    </p:spTree>
    <p:extLst>
      <p:ext uri="{BB962C8B-B14F-4D97-AF65-F5344CB8AC3E}">
        <p14:creationId xmlns:p14="http://schemas.microsoft.com/office/powerpoint/2010/main" val="2557039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4425</TotalTime>
  <Words>3771</Words>
  <Application>Microsoft Office PowerPoint</Application>
  <PresentationFormat>On-screen Show (4:3)</PresentationFormat>
  <Paragraphs>453</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 Math</vt:lpstr>
      <vt:lpstr>Symbol</vt:lpstr>
      <vt:lpstr>Times New Roman</vt:lpstr>
      <vt:lpstr>Wingdings</vt:lpstr>
      <vt:lpstr>Office Theme</vt:lpstr>
      <vt:lpstr>Modelling conditional dependence of diagnostic tests for Sepsis in an early economic model</vt:lpstr>
      <vt:lpstr>Introduction: Sepsis</vt:lpstr>
      <vt:lpstr>Objective:</vt:lpstr>
      <vt:lpstr>The economic model structure:</vt:lpstr>
      <vt:lpstr>Role of the test in this economic analysis:</vt:lpstr>
      <vt:lpstr>Results: One test</vt:lpstr>
      <vt:lpstr>Combined tests decision rules:</vt:lpstr>
      <vt:lpstr>Conditional Dependence Parallel; Sn (OR):</vt:lpstr>
      <vt:lpstr>Results; Two tests (Parallel):</vt:lpstr>
      <vt:lpstr>Conditional Dependence Parallel; Sp (AND)</vt:lpstr>
      <vt:lpstr>Results; Two tests (Parallel)</vt:lpstr>
      <vt:lpstr>Results; Two tests (Sequential)</vt:lpstr>
      <vt:lpstr>Discussion:</vt:lpstr>
      <vt:lpstr>Discussion:</vt:lpstr>
      <vt:lpstr>The End</vt:lpstr>
      <vt:lpstr>The economic model structure:</vt:lpstr>
      <vt:lpstr>The economic model structure</vt:lpstr>
      <vt:lpstr>The economic model structure</vt:lpstr>
      <vt:lpstr>Key parameters for sensitivity analysis</vt:lpstr>
      <vt:lpstr>The model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Academic Jobs Team</cp:lastModifiedBy>
  <cp:revision>273</cp:revision>
  <dcterms:created xsi:type="dcterms:W3CDTF">2019-02-08T10:07:24Z</dcterms:created>
  <dcterms:modified xsi:type="dcterms:W3CDTF">2019-09-12T07:51:52Z</dcterms:modified>
</cp:coreProperties>
</file>